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22"/>
  </p:notesMasterIdLst>
  <p:sldIdLst>
    <p:sldId id="270" r:id="rId4"/>
    <p:sldId id="277" r:id="rId5"/>
    <p:sldId id="319" r:id="rId6"/>
    <p:sldId id="311" r:id="rId7"/>
    <p:sldId id="299" r:id="rId8"/>
    <p:sldId id="281" r:id="rId9"/>
    <p:sldId id="278" r:id="rId10"/>
    <p:sldId id="318" r:id="rId11"/>
    <p:sldId id="313" r:id="rId12"/>
    <p:sldId id="286" r:id="rId13"/>
    <p:sldId id="320" r:id="rId14"/>
    <p:sldId id="290" r:id="rId15"/>
    <p:sldId id="321" r:id="rId16"/>
    <p:sldId id="322" r:id="rId17"/>
    <p:sldId id="305" r:id="rId18"/>
    <p:sldId id="271" r:id="rId19"/>
    <p:sldId id="285" r:id="rId20"/>
    <p:sldId id="31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11" autoAdjust="0"/>
    <p:restoredTop sz="89269" autoAdjust="0"/>
  </p:normalViewPr>
  <p:slideViewPr>
    <p:cSldViewPr snapToGrid="0" showGuides="1">
      <p:cViewPr varScale="1">
        <p:scale>
          <a:sx n="96" d="100"/>
          <a:sy n="96" d="100"/>
        </p:scale>
        <p:origin x="704" y="168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ED0AB6-2DBF-5142-BCE3-BD59EEEEA406}" type="datetimeFigureOut">
              <a:rPr lang="en-US" smtClean="0"/>
              <a:t>7/1/20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95DB4D-7605-3B46-91E3-B1C2F9B6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067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err="1"/>
              <a:t>כגעיכיעגלחעיחלגכיע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5DB4D-7605-3B46-91E3-B1C2F9B6F5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78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5DB4D-7605-3B46-91E3-B1C2F9B6F5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40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092000" y="54582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357540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81169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3A78E6-F71D-4312-BDB2-FA26CAF574B4}"/>
              </a:ext>
            </a:extLst>
          </p:cNvPr>
          <p:cNvSpPr/>
          <p:nvPr userDrawn="1"/>
        </p:nvSpPr>
        <p:spPr>
          <a:xfrm flipH="1" flipV="1">
            <a:off x="5119026" y="0"/>
            <a:ext cx="7072972" cy="6858000"/>
          </a:xfrm>
          <a:custGeom>
            <a:avLst/>
            <a:gdLst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75BF01-2621-417D-9B96-39DD8D0867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7072972" cy="6858000"/>
          </a:xfrm>
          <a:custGeom>
            <a:avLst/>
            <a:gdLst>
              <a:gd name="connsiteX0" fmla="*/ 0 w 6200775"/>
              <a:gd name="connsiteY0" fmla="*/ 0 h 6858000"/>
              <a:gd name="connsiteX1" fmla="*/ 2158503 w 6200775"/>
              <a:gd name="connsiteY1" fmla="*/ 0 h 6858000"/>
              <a:gd name="connsiteX2" fmla="*/ 6200775 w 6200775"/>
              <a:gd name="connsiteY2" fmla="*/ 3676650 h 6858000"/>
              <a:gd name="connsiteX3" fmla="*/ 3307176 w 6200775"/>
              <a:gd name="connsiteY3" fmla="*/ 6858000 h 6858000"/>
              <a:gd name="connsiteX4" fmla="*/ 0 w 6200775"/>
              <a:gd name="connsiteY4" fmla="*/ 6858000 h 6858000"/>
              <a:gd name="connsiteX0" fmla="*/ 0 w 7424664"/>
              <a:gd name="connsiteY0" fmla="*/ 0 h 6858000"/>
              <a:gd name="connsiteX1" fmla="*/ 2158503 w 7424664"/>
              <a:gd name="connsiteY1" fmla="*/ 0 h 6858000"/>
              <a:gd name="connsiteX2" fmla="*/ 7424664 w 7424664"/>
              <a:gd name="connsiteY2" fmla="*/ 2326151 h 6858000"/>
              <a:gd name="connsiteX3" fmla="*/ 3307176 w 7424664"/>
              <a:gd name="connsiteY3" fmla="*/ 6858000 h 6858000"/>
              <a:gd name="connsiteX4" fmla="*/ 0 w 7424664"/>
              <a:gd name="connsiteY4" fmla="*/ 6858000 h 6858000"/>
              <a:gd name="connsiteX5" fmla="*/ 0 w 7424664"/>
              <a:gd name="connsiteY5" fmla="*/ 0 h 6858000"/>
              <a:gd name="connsiteX0" fmla="*/ 0 w 7424664"/>
              <a:gd name="connsiteY0" fmla="*/ 0 h 6858000"/>
              <a:gd name="connsiteX1" fmla="*/ 7424664 w 7424664"/>
              <a:gd name="connsiteY1" fmla="*/ 2326151 h 6858000"/>
              <a:gd name="connsiteX2" fmla="*/ 3307176 w 7424664"/>
              <a:gd name="connsiteY2" fmla="*/ 6858000 h 6858000"/>
              <a:gd name="connsiteX3" fmla="*/ 0 w 7424664"/>
              <a:gd name="connsiteY3" fmla="*/ 6858000 h 6858000"/>
              <a:gd name="connsiteX4" fmla="*/ 0 w 7424664"/>
              <a:gd name="connsiteY4" fmla="*/ 0 h 6858000"/>
              <a:gd name="connsiteX0" fmla="*/ 0 w 6904159"/>
              <a:gd name="connsiteY0" fmla="*/ 0 h 6858000"/>
              <a:gd name="connsiteX1" fmla="*/ 6904159 w 6904159"/>
              <a:gd name="connsiteY1" fmla="*/ 1805646 h 6858000"/>
              <a:gd name="connsiteX2" fmla="*/ 3307176 w 6904159"/>
              <a:gd name="connsiteY2" fmla="*/ 6858000 h 6858000"/>
              <a:gd name="connsiteX3" fmla="*/ 0 w 6904159"/>
              <a:gd name="connsiteY3" fmla="*/ 6858000 h 6858000"/>
              <a:gd name="connsiteX4" fmla="*/ 0 w 6904159"/>
              <a:gd name="connsiteY4" fmla="*/ 0 h 6858000"/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  <a:gd name="connsiteX4" fmla="*/ 0 w 7072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03482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869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79" r:id="rId13"/>
    <p:sldLayoutId id="2147483681" r:id="rId14"/>
    <p:sldLayoutId id="2147483680" r:id="rId15"/>
    <p:sldLayoutId id="2147483678" r:id="rId16"/>
    <p:sldLayoutId id="214748368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E2BF505-7DE6-4F49-BE53-8357C3CFAD67}"/>
              </a:ext>
            </a:extLst>
          </p:cNvPr>
          <p:cNvGrpSpPr/>
          <p:nvPr/>
        </p:nvGrpSpPr>
        <p:grpSpPr>
          <a:xfrm>
            <a:off x="10046387" y="194480"/>
            <a:ext cx="1684599" cy="413563"/>
            <a:chOff x="864753" y="5755727"/>
            <a:chExt cx="1544830" cy="413563"/>
          </a:xfrm>
        </p:grpSpPr>
        <p:sp>
          <p:nvSpPr>
            <p:cNvPr id="9" name="Rounded Rectangle 7">
              <a:extLst>
                <a:ext uri="{FF2B5EF4-FFF2-40B4-BE49-F238E27FC236}">
                  <a16:creationId xmlns:a16="http://schemas.microsoft.com/office/drawing/2014/main" id="{76510AC1-6796-4AAE-826B-82E3C6C83F08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AA9B7A6-AA04-48A1-8F03-8478DA0AB4E2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B1FA3CF-9802-4908-BF1F-FFF6919AFED7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67BCD5F-023B-4928-A8BA-960BE01DD3FA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E83D94-2B8F-4267-A14B-28F4B1D232E9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9FB9A1-EA5C-4B9A-9354-78F7C28542B6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8073883" y="2287809"/>
            <a:ext cx="5008441" cy="276998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TRENARIO</a:t>
            </a:r>
          </a:p>
          <a:p>
            <a:r>
              <a:rPr lang="en-US" altLang="ko-KR" sz="5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Tech</a:t>
            </a:r>
            <a:endParaRPr lang="he-IL" altLang="ko-KR" sz="5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ko-KR" altLang="en-US" sz="6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238224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ביצועי המשתתפים בקורס </a:t>
            </a:r>
            <a:endParaRPr lang="en-US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D28494A-E051-4F2D-B848-9C448740377B}"/>
              </a:ext>
            </a:extLst>
          </p:cNvPr>
          <p:cNvSpPr/>
          <p:nvPr/>
        </p:nvSpPr>
        <p:spPr>
          <a:xfrm>
            <a:off x="6473818" y="3960077"/>
            <a:ext cx="460177" cy="361950"/>
          </a:xfrm>
          <a:custGeom>
            <a:avLst/>
            <a:gdLst/>
            <a:ahLst/>
            <a:cxnLst/>
            <a:rect l="l" t="t" r="r" b="b"/>
            <a:pathLst>
              <a:path w="460177" h="361950">
                <a:moveTo>
                  <a:pt x="292894" y="0"/>
                </a:moveTo>
                <a:lnTo>
                  <a:pt x="460177" y="0"/>
                </a:lnTo>
                <a:lnTo>
                  <a:pt x="460177" y="119657"/>
                </a:lnTo>
                <a:cubicBezTo>
                  <a:pt x="460177" y="168076"/>
                  <a:pt x="455911" y="206275"/>
                  <a:pt x="447378" y="234255"/>
                </a:cubicBezTo>
                <a:cubicBezTo>
                  <a:pt x="438845" y="262235"/>
                  <a:pt x="423069" y="287337"/>
                  <a:pt x="400050" y="309562"/>
                </a:cubicBezTo>
                <a:cubicBezTo>
                  <a:pt x="377032" y="331787"/>
                  <a:pt x="347663" y="349250"/>
                  <a:pt x="311944" y="361950"/>
                </a:cubicBezTo>
                <a:lnTo>
                  <a:pt x="279202" y="292893"/>
                </a:lnTo>
                <a:cubicBezTo>
                  <a:pt x="312539" y="281781"/>
                  <a:pt x="336451" y="266303"/>
                  <a:pt x="350937" y="246459"/>
                </a:cubicBezTo>
                <a:cubicBezTo>
                  <a:pt x="365423" y="226615"/>
                  <a:pt x="373063" y="200223"/>
                  <a:pt x="373857" y="167282"/>
                </a:cubicBezTo>
                <a:lnTo>
                  <a:pt x="292894" y="167282"/>
                </a:lnTo>
                <a:close/>
                <a:moveTo>
                  <a:pt x="13693" y="0"/>
                </a:moveTo>
                <a:lnTo>
                  <a:pt x="180975" y="0"/>
                </a:lnTo>
                <a:lnTo>
                  <a:pt x="180975" y="119657"/>
                </a:lnTo>
                <a:cubicBezTo>
                  <a:pt x="180975" y="168473"/>
                  <a:pt x="176709" y="206772"/>
                  <a:pt x="168176" y="234553"/>
                </a:cubicBezTo>
                <a:cubicBezTo>
                  <a:pt x="159643" y="262334"/>
                  <a:pt x="143768" y="287337"/>
                  <a:pt x="120551" y="309562"/>
                </a:cubicBezTo>
                <a:cubicBezTo>
                  <a:pt x="97334" y="331787"/>
                  <a:pt x="68064" y="349250"/>
                  <a:pt x="32743" y="361950"/>
                </a:cubicBezTo>
                <a:lnTo>
                  <a:pt x="0" y="292893"/>
                </a:lnTo>
                <a:cubicBezTo>
                  <a:pt x="33338" y="281781"/>
                  <a:pt x="57250" y="266303"/>
                  <a:pt x="71736" y="246459"/>
                </a:cubicBezTo>
                <a:cubicBezTo>
                  <a:pt x="86222" y="226615"/>
                  <a:pt x="93861" y="200223"/>
                  <a:pt x="94655" y="167282"/>
                </a:cubicBezTo>
                <a:lnTo>
                  <a:pt x="13693" y="1672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64BE6C6-7FE5-4428-863D-B62DB8FF863D}"/>
              </a:ext>
            </a:extLst>
          </p:cNvPr>
          <p:cNvGrpSpPr/>
          <p:nvPr/>
        </p:nvGrpSpPr>
        <p:grpSpPr>
          <a:xfrm>
            <a:off x="703297" y="2714422"/>
            <a:ext cx="4733643" cy="1348768"/>
            <a:chOff x="2551706" y="4305265"/>
            <a:chExt cx="5613240" cy="1348768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36329A0-F528-4CA0-BF4A-1639AC730BB8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he-IL" altLang="ko-KR" sz="1200" dirty="0">
                  <a:solidFill>
                    <a:schemeClr val="bg1"/>
                  </a:solidFill>
                  <a:cs typeface="Arial" pitchFamily="34" charset="0"/>
                </a:rPr>
                <a:t>למרות ההשערות לא הצפה הבדל מובהק                      בין ביצועי המשתתפים בין קורס </a:t>
              </a:r>
              <a:r>
                <a:rPr lang="he-IL" altLang="ko-KR" sz="1200" dirty="0" err="1">
                  <a:solidFill>
                    <a:schemeClr val="bg1"/>
                  </a:solidFill>
                  <a:cs typeface="Arial" pitchFamily="34" charset="0"/>
                </a:rPr>
                <a:t>A</a:t>
              </a:r>
              <a:r>
                <a:rPr lang="he-IL" altLang="ko-KR" sz="1200" dirty="0">
                  <a:solidFill>
                    <a:schemeClr val="bg1"/>
                  </a:solidFill>
                  <a:cs typeface="Arial" pitchFamily="34" charset="0"/>
                </a:rPr>
                <a:t> לקורס </a:t>
              </a:r>
              <a:r>
                <a:rPr lang="he-IL" altLang="ko-KR" sz="1200" dirty="0" err="1">
                  <a:solidFill>
                    <a:schemeClr val="bg1"/>
                  </a:solidFill>
                  <a:cs typeface="Arial" pitchFamily="34" charset="0"/>
                </a:rPr>
                <a:t>B</a:t>
              </a:r>
              <a:r>
                <a:rPr lang="he-IL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C8C19A7-9C24-47CF-B43C-C0F5AA1E12AE}"/>
                </a:ext>
              </a:extLst>
            </p:cNvPr>
            <p:cNvSpPr txBox="1"/>
            <p:nvPr/>
          </p:nvSpPr>
          <p:spPr>
            <a:xfrm>
              <a:off x="2614404" y="4305265"/>
              <a:ext cx="23369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e-IL" altLang="ko-KR" sz="1200" b="1" dirty="0">
                  <a:solidFill>
                    <a:schemeClr val="accent2"/>
                  </a:solidFill>
                  <a:cs typeface="Arial" pitchFamily="34" charset="0"/>
                </a:rPr>
                <a:t>תוצאות כלליות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36329A0-F528-4CA0-BF4A-1639AC730BB8}"/>
                </a:ext>
              </a:extLst>
            </p:cNvPr>
            <p:cNvSpPr txBox="1"/>
            <p:nvPr/>
          </p:nvSpPr>
          <p:spPr>
            <a:xfrm>
              <a:off x="5807944" y="4638370"/>
              <a:ext cx="235700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he-IL" altLang="ko-KR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למרות ההשערות לא נצפה הבדל מובהק בין ביצועי המשתתפים שעברו את קורס A לאלו שעברו את קורס B . ואף קיים הבדל אך לא מובהק לטובת קורס </a:t>
              </a:r>
              <a:r>
                <a:rPr lang="he-IL" altLang="ko-KR" sz="12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he-IL" altLang="ko-KR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 . </a:t>
              </a:r>
              <a:endParaRPr lang="ko-KR" altLang="en-US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0CCF425-9769-4B54-AEB3-5455F8173A74}"/>
              </a:ext>
            </a:extLst>
          </p:cNvPr>
          <p:cNvGrpSpPr/>
          <p:nvPr/>
        </p:nvGrpSpPr>
        <p:grpSpPr>
          <a:xfrm>
            <a:off x="608647" y="2714422"/>
            <a:ext cx="4810667" cy="849319"/>
            <a:chOff x="-708399" y="4224719"/>
            <a:chExt cx="5704575" cy="849319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2C27278-5E3B-4F73-B2A8-6C8A1FCCF2F7}"/>
                </a:ext>
              </a:extLst>
            </p:cNvPr>
            <p:cNvSpPr txBox="1"/>
            <p:nvPr/>
          </p:nvSpPr>
          <p:spPr>
            <a:xfrm>
              <a:off x="-708399" y="461237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מתוצאות הקורסים נמצא הבדל קטן לטובת משתתפי קורס </a:t>
              </a:r>
              <a:r>
                <a:rPr lang="en-US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 !  </a:t>
              </a:r>
              <a:endParaRPr lang="en-US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5044AF9-74F1-41F6-B504-14C6D27D766E}"/>
                </a:ext>
              </a:extLst>
            </p:cNvPr>
            <p:cNvSpPr txBox="1"/>
            <p:nvPr/>
          </p:nvSpPr>
          <p:spPr>
            <a:xfrm>
              <a:off x="2659210" y="4224719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e-IL" altLang="ko-KR" sz="1200" b="1" dirty="0">
                  <a:solidFill>
                    <a:srgbClr val="90C221"/>
                  </a:solidFill>
                  <a:cs typeface="Arial" pitchFamily="34" charset="0"/>
                </a:rPr>
                <a:t>פסילת ההשערות</a:t>
              </a:r>
              <a:endParaRPr lang="ko-KR" altLang="en-US" sz="1200" b="1" dirty="0">
                <a:solidFill>
                  <a:srgbClr val="90C221"/>
                </a:solidFill>
                <a:cs typeface="Arial" pitchFamily="34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81065512-C826-48E6-B24C-71AF2AB8EC88}"/>
              </a:ext>
            </a:extLst>
          </p:cNvPr>
          <p:cNvGrpSpPr/>
          <p:nvPr/>
        </p:nvGrpSpPr>
        <p:grpSpPr>
          <a:xfrm>
            <a:off x="8754775" y="2705927"/>
            <a:ext cx="2874940" cy="1701459"/>
            <a:chOff x="1805851" y="4276694"/>
            <a:chExt cx="3409156" cy="1701459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DACF3D3-C778-4498-B08D-3BC886E5D94A}"/>
                </a:ext>
              </a:extLst>
            </p:cNvPr>
            <p:cNvSpPr txBox="1"/>
            <p:nvPr/>
          </p:nvSpPr>
          <p:spPr>
            <a:xfrm>
              <a:off x="1805851" y="4593158"/>
              <a:ext cx="340915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ניתן לראות כי בקורס </a:t>
              </a:r>
              <a:r>
                <a:rPr lang="he-IL" sz="12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 אוכלוסיית בעלי התואר הראשון דורשת זמן רב יותר (כ-73% מתוך כלל הנבדקים החריגים. עם זאת, בקורס </a:t>
              </a:r>
              <a:r>
                <a:rPr lang="he-IL" sz="12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 מראש מרבית הנבדקים הינם בעלי תואר ראשון (70.7%)  וקיימים בו יותר נבדקים. בשל הטיות אלו לא ניתן לקבוע הבדל מובהק בזמני התגובה</a:t>
              </a:r>
              <a:endParaRPr lang="en-US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AAAB28A-516E-4A82-9D78-16CBC1E4C6BE}"/>
                </a:ext>
              </a:extLst>
            </p:cNvPr>
            <p:cNvSpPr txBox="1"/>
            <p:nvPr/>
          </p:nvSpPr>
          <p:spPr>
            <a:xfrm>
              <a:off x="2279626" y="4276694"/>
              <a:ext cx="23369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e-IL" altLang="ko-KR" sz="1200" b="1" dirty="0">
                  <a:solidFill>
                    <a:srgbClr val="E62601"/>
                  </a:solidFill>
                  <a:cs typeface="Arial" pitchFamily="34" charset="0"/>
                </a:rPr>
                <a:t>זמן התגובה</a:t>
              </a:r>
              <a:endParaRPr lang="ko-KR" altLang="en-US" sz="1200" b="1" dirty="0">
                <a:solidFill>
                  <a:srgbClr val="E62601"/>
                </a:solidFill>
                <a:cs typeface="Arial" pitchFamily="34" charset="0"/>
              </a:endParaRPr>
            </a:p>
          </p:txBody>
        </p:sp>
      </p:grpSp>
      <p:sp>
        <p:nvSpPr>
          <p:cNvPr id="67" name="Oval 66">
            <a:extLst>
              <a:ext uri="{FF2B5EF4-FFF2-40B4-BE49-F238E27FC236}">
                <a16:creationId xmlns:a16="http://schemas.microsoft.com/office/drawing/2014/main" id="{D5E32051-5661-4E53-9578-2DA208CB9780}"/>
              </a:ext>
            </a:extLst>
          </p:cNvPr>
          <p:cNvSpPr/>
          <p:nvPr/>
        </p:nvSpPr>
        <p:spPr>
          <a:xfrm>
            <a:off x="3916211" y="1774234"/>
            <a:ext cx="634244" cy="63424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DB6B697-39E9-4823-9538-E04F06C69FC9}"/>
              </a:ext>
            </a:extLst>
          </p:cNvPr>
          <p:cNvGrpSpPr/>
          <p:nvPr/>
        </p:nvGrpSpPr>
        <p:grpSpPr>
          <a:xfrm>
            <a:off x="6194534" y="2714422"/>
            <a:ext cx="1987660" cy="1292662"/>
            <a:chOff x="2551705" y="4283314"/>
            <a:chExt cx="2357003" cy="1292662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B9D9CA3-DE3A-42E9-AD46-E3305AC462BE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בכדי לבצע השוואה איכותית הורדנו משתתפים שחזרו על הקורס פעמיים. בנוסף נרמלנו את זמני התגובה בין הקורס מכיוון שקורס </a:t>
              </a:r>
              <a:r>
                <a:rPr lang="he-IL" sz="12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B</a:t>
              </a:r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 ארוך יותר </a:t>
              </a:r>
              <a:endParaRPr lang="en-US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252F004-F67C-4306-A492-3AC757B38070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e-IL" altLang="ko-KR" sz="1200" b="1" dirty="0">
                  <a:solidFill>
                    <a:srgbClr val="FBA200"/>
                  </a:solidFill>
                  <a:cs typeface="Arial" pitchFamily="34" charset="0"/>
                </a:rPr>
                <a:t>נרמול והתאמה</a:t>
              </a:r>
              <a:endParaRPr lang="ko-KR" altLang="en-US" sz="1200" b="1" dirty="0">
                <a:solidFill>
                  <a:srgbClr val="FBA200"/>
                </a:solidFill>
                <a:cs typeface="Arial" pitchFamily="34" charset="0"/>
              </a:endParaRPr>
            </a:p>
          </p:txBody>
        </p:sp>
      </p:grpSp>
      <p:sp>
        <p:nvSpPr>
          <p:cNvPr id="71" name="Oval 70">
            <a:extLst>
              <a:ext uri="{FF2B5EF4-FFF2-40B4-BE49-F238E27FC236}">
                <a16:creationId xmlns:a16="http://schemas.microsoft.com/office/drawing/2014/main" id="{3278AD58-7DC1-4B17-B3A9-559B1A638803}"/>
              </a:ext>
            </a:extLst>
          </p:cNvPr>
          <p:cNvSpPr/>
          <p:nvPr/>
        </p:nvSpPr>
        <p:spPr>
          <a:xfrm>
            <a:off x="1298485" y="1733348"/>
            <a:ext cx="634244" cy="63424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D5EB7081-9FAB-4694-A43C-6E3858B517FA}"/>
              </a:ext>
            </a:extLst>
          </p:cNvPr>
          <p:cNvSpPr/>
          <p:nvPr/>
        </p:nvSpPr>
        <p:spPr>
          <a:xfrm>
            <a:off x="6863712" y="1761267"/>
            <a:ext cx="634244" cy="63424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6CB0FA2F-4491-4474-AFA3-80B0D245C5FE}"/>
              </a:ext>
            </a:extLst>
          </p:cNvPr>
          <p:cNvSpPr/>
          <p:nvPr/>
        </p:nvSpPr>
        <p:spPr>
          <a:xfrm>
            <a:off x="9822569" y="1743938"/>
            <a:ext cx="634244" cy="63424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F813EB-8A10-4110-99A1-8E857D306504}"/>
              </a:ext>
            </a:extLst>
          </p:cNvPr>
          <p:cNvSpPr txBox="1"/>
          <p:nvPr/>
        </p:nvSpPr>
        <p:spPr>
          <a:xfrm>
            <a:off x="1932729" y="1022186"/>
            <a:ext cx="811519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he-IL" sz="1700" b="1" dirty="0">
                <a:latin typeface="Calibri" panose="020F0502020204030204" pitchFamily="34" charset="0"/>
                <a:cs typeface="Calibri" panose="020F0502020204030204" pitchFamily="34" charset="0"/>
              </a:rPr>
              <a:t>ההיפותזה– משתתפי קורס B יצליחו יותר במענה על השאלות בקורס  </a:t>
            </a:r>
            <a:endParaRPr lang="en-US" sz="17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1" name="Rectangle 1">
            <a:extLst>
              <a:ext uri="{FF2B5EF4-FFF2-40B4-BE49-F238E27FC236}">
                <a16:creationId xmlns:a16="http://schemas.microsoft.com/office/drawing/2014/main" id="{DC0A0EF8-98A0-4C1E-86F1-7A80A336D01A}"/>
              </a:ext>
            </a:extLst>
          </p:cNvPr>
          <p:cNvSpPr>
            <a:spLocks noChangeAspect="1"/>
          </p:cNvSpPr>
          <p:nvPr/>
        </p:nvSpPr>
        <p:spPr>
          <a:xfrm>
            <a:off x="8079158" y="3305688"/>
            <a:ext cx="760321" cy="757502"/>
          </a:xfrm>
          <a:custGeom>
            <a:avLst/>
            <a:gdLst/>
            <a:ahLst/>
            <a:cxnLst/>
            <a:rect l="l" t="t" r="r" b="b"/>
            <a:pathLst>
              <a:path w="3960000" h="3945309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047326" y="18089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pic>
        <p:nvPicPr>
          <p:cNvPr id="38" name="image5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283337" y="4994593"/>
            <a:ext cx="2307778" cy="1757249"/>
          </a:xfrm>
          <a:prstGeom prst="rect">
            <a:avLst/>
          </a:prstGeom>
          <a:ln/>
        </p:spPr>
      </p:pic>
      <p:pic>
        <p:nvPicPr>
          <p:cNvPr id="33" name="image9.png">
            <a:extLst>
              <a:ext uri="{FF2B5EF4-FFF2-40B4-BE49-F238E27FC236}">
                <a16:creationId xmlns:a16="http://schemas.microsoft.com/office/drawing/2014/main" id="{40C68AF5-538A-4DB1-8A10-939D681CFEEA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718689" y="5027062"/>
            <a:ext cx="3103880" cy="154749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087399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29DF5D-7EC4-B74E-9E34-A12C972BC318}"/>
              </a:ext>
            </a:extLst>
          </p:cNvPr>
          <p:cNvSpPr txBox="1"/>
          <p:nvPr/>
        </p:nvSpPr>
        <p:spPr>
          <a:xfrm>
            <a:off x="4478410" y="832297"/>
            <a:ext cx="3568440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e-IL" altLang="ko-KR" sz="32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התפלגות הנבדקים</a:t>
            </a:r>
          </a:p>
          <a:p>
            <a:pPr algn="ctr"/>
            <a:r>
              <a:rPr lang="he-IL" altLang="ko-KR" sz="32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בין הקורסים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FD1BC1-ED17-4342-85EA-1BCD291A1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200" y="1085396"/>
            <a:ext cx="3479800" cy="5156200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BF743CD8-D1FD-F645-9668-C14AB9900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00" y="3274765"/>
            <a:ext cx="6858000" cy="3086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D8FBE4-48AE-154E-B6AC-16D4E2DA04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923" y="544265"/>
            <a:ext cx="1341302" cy="27362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1D041C-B1CD-534E-98DA-2B63155EA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8892" y="544265"/>
            <a:ext cx="21463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479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e-IL" sz="4500" b="1" u="sng" dirty="0">
                <a:latin typeface="Calibri" panose="020F0502020204030204" pitchFamily="34" charset="0"/>
                <a:cs typeface="Calibri" panose="020F0502020204030204" pitchFamily="34" charset="0"/>
              </a:rPr>
              <a:t>K Means</a:t>
            </a:r>
            <a:r>
              <a:rPr lang="en-US" sz="4500" b="1" u="sng" dirty="0">
                <a:latin typeface="Calibri" panose="020F0502020204030204" pitchFamily="34" charset="0"/>
                <a:cs typeface="Calibri" panose="020F0502020204030204" pitchFamily="34" charset="0"/>
              </a:rPr>
              <a:t> algorithm</a:t>
            </a:r>
            <a:endParaRPr lang="en-US" sz="4500" b="1" u="sng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4CEDD89-FB95-4698-A951-8D667DAD61F7}"/>
              </a:ext>
            </a:extLst>
          </p:cNvPr>
          <p:cNvCxnSpPr/>
          <p:nvPr/>
        </p:nvCxnSpPr>
        <p:spPr>
          <a:xfrm flipV="1">
            <a:off x="981112" y="3709066"/>
            <a:ext cx="11363" cy="1800000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3AC6F6-116D-4971-9838-E43566A33F7B}"/>
              </a:ext>
            </a:extLst>
          </p:cNvPr>
          <p:cNvCxnSpPr/>
          <p:nvPr/>
        </p:nvCxnSpPr>
        <p:spPr>
          <a:xfrm flipV="1">
            <a:off x="3301544" y="3064493"/>
            <a:ext cx="11363" cy="1800000"/>
          </a:xfrm>
          <a:prstGeom prst="line">
            <a:avLst/>
          </a:prstGeom>
          <a:ln w="25400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A7DE9A-E02E-4428-88E9-F0BCCAB02C1D}"/>
              </a:ext>
            </a:extLst>
          </p:cNvPr>
          <p:cNvCxnSpPr/>
          <p:nvPr/>
        </p:nvCxnSpPr>
        <p:spPr>
          <a:xfrm flipV="1">
            <a:off x="5621976" y="2419921"/>
            <a:ext cx="11363" cy="1800000"/>
          </a:xfrm>
          <a:prstGeom prst="line">
            <a:avLst/>
          </a:prstGeom>
          <a:ln w="25400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B4486CC-CA76-4B10-B129-8499FDEA5FEA}"/>
              </a:ext>
            </a:extLst>
          </p:cNvPr>
          <p:cNvCxnSpPr/>
          <p:nvPr/>
        </p:nvCxnSpPr>
        <p:spPr>
          <a:xfrm flipV="1">
            <a:off x="7942408" y="1775349"/>
            <a:ext cx="11363" cy="1800000"/>
          </a:xfrm>
          <a:prstGeom prst="line">
            <a:avLst/>
          </a:prstGeom>
          <a:ln w="25400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57">
            <a:extLst>
              <a:ext uri="{FF2B5EF4-FFF2-40B4-BE49-F238E27FC236}">
                <a16:creationId xmlns:a16="http://schemas.microsoft.com/office/drawing/2014/main" id="{0C365D8F-B51C-4EA5-AE51-77287C3CAC89}"/>
              </a:ext>
            </a:extLst>
          </p:cNvPr>
          <p:cNvSpPr/>
          <p:nvPr/>
        </p:nvSpPr>
        <p:spPr>
          <a:xfrm>
            <a:off x="287434" y="4809290"/>
            <a:ext cx="9963150" cy="1238793"/>
          </a:xfrm>
          <a:custGeom>
            <a:avLst/>
            <a:gdLst>
              <a:gd name="connsiteX0" fmla="*/ 1665514 w 7946571"/>
              <a:gd name="connsiteY0" fmla="*/ 957943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5" fmla="*/ 1665514 w 7946571"/>
              <a:gd name="connsiteY5" fmla="*/ 957943 h 957943"/>
              <a:gd name="connsiteX0" fmla="*/ 0 w 7946571"/>
              <a:gd name="connsiteY0" fmla="*/ 489858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0" fmla="*/ 0 w 7946571"/>
              <a:gd name="connsiteY0" fmla="*/ 489858 h 833119"/>
              <a:gd name="connsiteX1" fmla="*/ 1799254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95531"/>
              <a:gd name="connsiteX1" fmla="*/ 1781423 w 7946571"/>
              <a:gd name="connsiteY1" fmla="*/ 895531 h 895531"/>
              <a:gd name="connsiteX2" fmla="*/ 7946571 w 7946571"/>
              <a:gd name="connsiteY2" fmla="*/ 43543 h 895531"/>
              <a:gd name="connsiteX3" fmla="*/ 5878285 w 7946571"/>
              <a:gd name="connsiteY3" fmla="*/ 0 h 895531"/>
              <a:gd name="connsiteX4" fmla="*/ 0 w 7946571"/>
              <a:gd name="connsiteY4" fmla="*/ 489858 h 895531"/>
              <a:gd name="connsiteX0" fmla="*/ 0 w 7946571"/>
              <a:gd name="connsiteY0" fmla="*/ 489858 h 833119"/>
              <a:gd name="connsiteX1" fmla="*/ 2031070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50326"/>
              <a:gd name="connsiteX1" fmla="*/ 2031070 w 7946571"/>
              <a:gd name="connsiteY1" fmla="*/ 833119 h 850326"/>
              <a:gd name="connsiteX2" fmla="*/ 2181428 w 7946571"/>
              <a:gd name="connsiteY2" fmla="*/ 799114 h 850326"/>
              <a:gd name="connsiteX3" fmla="*/ 7946571 w 7946571"/>
              <a:gd name="connsiteY3" fmla="*/ 43543 h 850326"/>
              <a:gd name="connsiteX4" fmla="*/ 5878285 w 7946571"/>
              <a:gd name="connsiteY4" fmla="*/ 0 h 850326"/>
              <a:gd name="connsiteX5" fmla="*/ 0 w 7946571"/>
              <a:gd name="connsiteY5" fmla="*/ 489858 h 850326"/>
              <a:gd name="connsiteX0" fmla="*/ 0 w 7946571"/>
              <a:gd name="connsiteY0" fmla="*/ 489858 h 863871"/>
              <a:gd name="connsiteX1" fmla="*/ 2031070 w 7946571"/>
              <a:gd name="connsiteY1" fmla="*/ 833119 h 863871"/>
              <a:gd name="connsiteX2" fmla="*/ 2199260 w 7946571"/>
              <a:gd name="connsiteY2" fmla="*/ 843694 h 863871"/>
              <a:gd name="connsiteX3" fmla="*/ 7946571 w 7946571"/>
              <a:gd name="connsiteY3" fmla="*/ 43543 h 863871"/>
              <a:gd name="connsiteX4" fmla="*/ 5878285 w 7946571"/>
              <a:gd name="connsiteY4" fmla="*/ 0 h 863871"/>
              <a:gd name="connsiteX5" fmla="*/ 0 w 7946571"/>
              <a:gd name="connsiteY5" fmla="*/ 489858 h 863871"/>
              <a:gd name="connsiteX0" fmla="*/ 0 w 7679092"/>
              <a:gd name="connsiteY0" fmla="*/ 489858 h 863871"/>
              <a:gd name="connsiteX1" fmla="*/ 2031070 w 7679092"/>
              <a:gd name="connsiteY1" fmla="*/ 833119 h 863871"/>
              <a:gd name="connsiteX2" fmla="*/ 2199260 w 7679092"/>
              <a:gd name="connsiteY2" fmla="*/ 843694 h 863871"/>
              <a:gd name="connsiteX3" fmla="*/ 7679092 w 7679092"/>
              <a:gd name="connsiteY3" fmla="*/ 212947 h 863871"/>
              <a:gd name="connsiteX4" fmla="*/ 5878285 w 7679092"/>
              <a:gd name="connsiteY4" fmla="*/ 0 h 863871"/>
              <a:gd name="connsiteX5" fmla="*/ 0 w 7679092"/>
              <a:gd name="connsiteY5" fmla="*/ 489858 h 863871"/>
              <a:gd name="connsiteX0" fmla="*/ 0 w 7982235"/>
              <a:gd name="connsiteY0" fmla="*/ 489858 h 863871"/>
              <a:gd name="connsiteX1" fmla="*/ 2031070 w 7982235"/>
              <a:gd name="connsiteY1" fmla="*/ 833119 h 863871"/>
              <a:gd name="connsiteX2" fmla="*/ 2199260 w 7982235"/>
              <a:gd name="connsiteY2" fmla="*/ 843694 h 863871"/>
              <a:gd name="connsiteX3" fmla="*/ 7982235 w 7982235"/>
              <a:gd name="connsiteY3" fmla="*/ 132702 h 863871"/>
              <a:gd name="connsiteX4" fmla="*/ 5878285 w 7982235"/>
              <a:gd name="connsiteY4" fmla="*/ 0 h 863871"/>
              <a:gd name="connsiteX5" fmla="*/ 0 w 7982235"/>
              <a:gd name="connsiteY5" fmla="*/ 489858 h 863871"/>
              <a:gd name="connsiteX0" fmla="*/ 0 w 8035731"/>
              <a:gd name="connsiteY0" fmla="*/ 489858 h 863871"/>
              <a:gd name="connsiteX1" fmla="*/ 2031070 w 8035731"/>
              <a:gd name="connsiteY1" fmla="*/ 833119 h 863871"/>
              <a:gd name="connsiteX2" fmla="*/ 2199260 w 8035731"/>
              <a:gd name="connsiteY2" fmla="*/ 843694 h 863871"/>
              <a:gd name="connsiteX3" fmla="*/ 8035731 w 8035731"/>
              <a:gd name="connsiteY3" fmla="*/ 34627 h 863871"/>
              <a:gd name="connsiteX4" fmla="*/ 5878285 w 8035731"/>
              <a:gd name="connsiteY4" fmla="*/ 0 h 863871"/>
              <a:gd name="connsiteX5" fmla="*/ 0 w 8035731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284275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177283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7242209"/>
              <a:gd name="connsiteY0" fmla="*/ 489858 h 863871"/>
              <a:gd name="connsiteX1" fmla="*/ 2031070 w 7242209"/>
              <a:gd name="connsiteY1" fmla="*/ 833119 h 863871"/>
              <a:gd name="connsiteX2" fmla="*/ 2199260 w 7242209"/>
              <a:gd name="connsiteY2" fmla="*/ 843694 h 863871"/>
              <a:gd name="connsiteX3" fmla="*/ 7242209 w 7242209"/>
              <a:gd name="connsiteY3" fmla="*/ 177283 h 863871"/>
              <a:gd name="connsiteX4" fmla="*/ 5878285 w 7242209"/>
              <a:gd name="connsiteY4" fmla="*/ 0 h 863871"/>
              <a:gd name="connsiteX5" fmla="*/ 0 w 7242209"/>
              <a:gd name="connsiteY5" fmla="*/ 489858 h 863871"/>
              <a:gd name="connsiteX0" fmla="*/ 0 w 7215461"/>
              <a:gd name="connsiteY0" fmla="*/ 489858 h 863871"/>
              <a:gd name="connsiteX1" fmla="*/ 2031070 w 7215461"/>
              <a:gd name="connsiteY1" fmla="*/ 833119 h 863871"/>
              <a:gd name="connsiteX2" fmla="*/ 2199260 w 7215461"/>
              <a:gd name="connsiteY2" fmla="*/ 843694 h 863871"/>
              <a:gd name="connsiteX3" fmla="*/ 7215461 w 7215461"/>
              <a:gd name="connsiteY3" fmla="*/ 328854 h 863871"/>
              <a:gd name="connsiteX4" fmla="*/ 5878285 w 7215461"/>
              <a:gd name="connsiteY4" fmla="*/ 0 h 863871"/>
              <a:gd name="connsiteX5" fmla="*/ 0 w 7215461"/>
              <a:gd name="connsiteY5" fmla="*/ 489858 h 863871"/>
              <a:gd name="connsiteX0" fmla="*/ 0 w 7215461"/>
              <a:gd name="connsiteY0" fmla="*/ 596850 h 970863"/>
              <a:gd name="connsiteX1" fmla="*/ 2031070 w 7215461"/>
              <a:gd name="connsiteY1" fmla="*/ 940111 h 970863"/>
              <a:gd name="connsiteX2" fmla="*/ 2199260 w 7215461"/>
              <a:gd name="connsiteY2" fmla="*/ 950686 h 970863"/>
              <a:gd name="connsiteX3" fmla="*/ 7215461 w 7215461"/>
              <a:gd name="connsiteY3" fmla="*/ 435846 h 970863"/>
              <a:gd name="connsiteX4" fmla="*/ 5628637 w 7215461"/>
              <a:gd name="connsiteY4" fmla="*/ 0 h 970863"/>
              <a:gd name="connsiteX5" fmla="*/ 0 w 7215461"/>
              <a:gd name="connsiteY5" fmla="*/ 596850 h 970863"/>
              <a:gd name="connsiteX0" fmla="*/ 0 w 7063889"/>
              <a:gd name="connsiteY0" fmla="*/ 596850 h 970863"/>
              <a:gd name="connsiteX1" fmla="*/ 2031070 w 7063889"/>
              <a:gd name="connsiteY1" fmla="*/ 940111 h 970863"/>
              <a:gd name="connsiteX2" fmla="*/ 2199260 w 7063889"/>
              <a:gd name="connsiteY2" fmla="*/ 950686 h 970863"/>
              <a:gd name="connsiteX3" fmla="*/ 7063889 w 7063889"/>
              <a:gd name="connsiteY3" fmla="*/ 355603 h 970863"/>
              <a:gd name="connsiteX4" fmla="*/ 5628637 w 7063889"/>
              <a:gd name="connsiteY4" fmla="*/ 0 h 970863"/>
              <a:gd name="connsiteX5" fmla="*/ 0 w 7063889"/>
              <a:gd name="connsiteY5" fmla="*/ 596850 h 970863"/>
              <a:gd name="connsiteX0" fmla="*/ 0 w 6921233"/>
              <a:gd name="connsiteY0" fmla="*/ 596850 h 970863"/>
              <a:gd name="connsiteX1" fmla="*/ 2031070 w 6921233"/>
              <a:gd name="connsiteY1" fmla="*/ 940111 h 970863"/>
              <a:gd name="connsiteX2" fmla="*/ 2199260 w 6921233"/>
              <a:gd name="connsiteY2" fmla="*/ 950686 h 970863"/>
              <a:gd name="connsiteX3" fmla="*/ 6921233 w 6921233"/>
              <a:gd name="connsiteY3" fmla="*/ 302106 h 970863"/>
              <a:gd name="connsiteX4" fmla="*/ 5628637 w 6921233"/>
              <a:gd name="connsiteY4" fmla="*/ 0 h 970863"/>
              <a:gd name="connsiteX5" fmla="*/ 0 w 6921233"/>
              <a:gd name="connsiteY5" fmla="*/ 596850 h 970863"/>
              <a:gd name="connsiteX0" fmla="*/ 0 w 6921233"/>
              <a:gd name="connsiteY0" fmla="*/ 659262 h 1033275"/>
              <a:gd name="connsiteX1" fmla="*/ 2031070 w 6921233"/>
              <a:gd name="connsiteY1" fmla="*/ 1002523 h 1033275"/>
              <a:gd name="connsiteX2" fmla="*/ 2199260 w 6921233"/>
              <a:gd name="connsiteY2" fmla="*/ 1013098 h 1033275"/>
              <a:gd name="connsiteX3" fmla="*/ 6921233 w 6921233"/>
              <a:gd name="connsiteY3" fmla="*/ 364518 h 1033275"/>
              <a:gd name="connsiteX4" fmla="*/ 5468149 w 6921233"/>
              <a:gd name="connsiteY4" fmla="*/ 0 h 1033275"/>
              <a:gd name="connsiteX5" fmla="*/ 0 w 6921233"/>
              <a:gd name="connsiteY5" fmla="*/ 659262 h 1033275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280914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79018 h 953031"/>
              <a:gd name="connsiteX1" fmla="*/ 2031070 w 6921233"/>
              <a:gd name="connsiteY1" fmla="*/ 922279 h 953031"/>
              <a:gd name="connsiteX2" fmla="*/ 2199260 w 6921233"/>
              <a:gd name="connsiteY2" fmla="*/ 932854 h 953031"/>
              <a:gd name="connsiteX3" fmla="*/ 6921233 w 6921233"/>
              <a:gd name="connsiteY3" fmla="*/ 284274 h 953031"/>
              <a:gd name="connsiteX4" fmla="*/ 5156091 w 6921233"/>
              <a:gd name="connsiteY4" fmla="*/ 0 h 953031"/>
              <a:gd name="connsiteX5" fmla="*/ 0 w 6921233"/>
              <a:gd name="connsiteY5" fmla="*/ 579018 h 953031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004519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16606 h 890619"/>
              <a:gd name="connsiteX1" fmla="*/ 2031070 w 6921233"/>
              <a:gd name="connsiteY1" fmla="*/ 859867 h 890619"/>
              <a:gd name="connsiteX2" fmla="*/ 2199260 w 6921233"/>
              <a:gd name="connsiteY2" fmla="*/ 870442 h 890619"/>
              <a:gd name="connsiteX3" fmla="*/ 6921233 w 6921233"/>
              <a:gd name="connsiteY3" fmla="*/ 221862 h 890619"/>
              <a:gd name="connsiteX4" fmla="*/ 4835116 w 6921233"/>
              <a:gd name="connsiteY4" fmla="*/ 0 h 890619"/>
              <a:gd name="connsiteX5" fmla="*/ 0 w 6921233"/>
              <a:gd name="connsiteY5" fmla="*/ 516606 h 890619"/>
              <a:gd name="connsiteX0" fmla="*/ 0 w 7028224"/>
              <a:gd name="connsiteY0" fmla="*/ 516606 h 890619"/>
              <a:gd name="connsiteX1" fmla="*/ 2031070 w 7028224"/>
              <a:gd name="connsiteY1" fmla="*/ 859867 h 890619"/>
              <a:gd name="connsiteX2" fmla="*/ 2199260 w 7028224"/>
              <a:gd name="connsiteY2" fmla="*/ 870442 h 890619"/>
              <a:gd name="connsiteX3" fmla="*/ 7028224 w 7028224"/>
              <a:gd name="connsiteY3" fmla="*/ 150534 h 890619"/>
              <a:gd name="connsiteX4" fmla="*/ 4835116 w 7028224"/>
              <a:gd name="connsiteY4" fmla="*/ 0 h 890619"/>
              <a:gd name="connsiteX5" fmla="*/ 0 w 7028224"/>
              <a:gd name="connsiteY5" fmla="*/ 516606 h 89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28224" h="890619">
                <a:moveTo>
                  <a:pt x="0" y="516606"/>
                </a:moveTo>
                <a:lnTo>
                  <a:pt x="2031070" y="859867"/>
                </a:lnTo>
                <a:cubicBezTo>
                  <a:pt x="2397613" y="918840"/>
                  <a:pt x="2187777" y="875833"/>
                  <a:pt x="2199260" y="870442"/>
                </a:cubicBezTo>
                <a:lnTo>
                  <a:pt x="7028224" y="150534"/>
                </a:lnTo>
                <a:lnTo>
                  <a:pt x="4835116" y="0"/>
                </a:lnTo>
                <a:lnTo>
                  <a:pt x="0" y="516606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0F8524-0A4C-4E1C-9513-B1BD35631E5C}"/>
              </a:ext>
            </a:extLst>
          </p:cNvPr>
          <p:cNvSpPr/>
          <p:nvPr/>
        </p:nvSpPr>
        <p:spPr>
          <a:xfrm>
            <a:off x="2330118" y="5525027"/>
            <a:ext cx="1656184" cy="360040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7CAE00-43F8-43C3-A3AA-0919566D1751}"/>
              </a:ext>
            </a:extLst>
          </p:cNvPr>
          <p:cNvSpPr/>
          <p:nvPr/>
        </p:nvSpPr>
        <p:spPr>
          <a:xfrm>
            <a:off x="4650550" y="4876955"/>
            <a:ext cx="1656184" cy="36004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CE5775-A6BE-48EC-9AE3-DD1B8EB71F14}"/>
              </a:ext>
            </a:extLst>
          </p:cNvPr>
          <p:cNvSpPr/>
          <p:nvPr/>
        </p:nvSpPr>
        <p:spPr>
          <a:xfrm>
            <a:off x="6970982" y="4228883"/>
            <a:ext cx="1656184" cy="360040"/>
          </a:xfrm>
          <a:prstGeom prst="rect">
            <a:avLst/>
          </a:prstGeom>
          <a:solidFill>
            <a:schemeClr val="accent3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CBB38F-1896-40FA-8156-C3F7EFC2A617}"/>
              </a:ext>
            </a:extLst>
          </p:cNvPr>
          <p:cNvSpPr/>
          <p:nvPr/>
        </p:nvSpPr>
        <p:spPr>
          <a:xfrm>
            <a:off x="9291414" y="3580811"/>
            <a:ext cx="1656184" cy="360040"/>
          </a:xfrm>
          <a:prstGeom prst="rect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4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24B46152-1512-46A0-AED5-FF1369FF6B36}"/>
              </a:ext>
            </a:extLst>
          </p:cNvPr>
          <p:cNvSpPr/>
          <p:nvPr/>
        </p:nvSpPr>
        <p:spPr>
          <a:xfrm>
            <a:off x="3386312" y="5287987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AF7DAB2-4D7F-4052-993B-B9E880C8FCB3}"/>
              </a:ext>
            </a:extLst>
          </p:cNvPr>
          <p:cNvGrpSpPr/>
          <p:nvPr/>
        </p:nvGrpSpPr>
        <p:grpSpPr>
          <a:xfrm>
            <a:off x="1173908" y="3796418"/>
            <a:ext cx="2000666" cy="911409"/>
            <a:chOff x="4965552" y="1736224"/>
            <a:chExt cx="1374974" cy="91140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52FABD8-8437-483C-A209-7358C76DD032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בחרנו ב-  </a:t>
              </a:r>
              <a:r>
                <a:rPr lang="en-US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 k-means</a:t>
              </a:r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על מנת לאתר קבוצות דמיון בקרב הנבדקים.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C208D6-BE11-4807-811F-CAEC097A7206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בחירת האלגוריתם	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D3E5F9-202C-473B-9C85-C4BAE0E9A712}"/>
              </a:ext>
            </a:extLst>
          </p:cNvPr>
          <p:cNvGrpSpPr/>
          <p:nvPr/>
        </p:nvGrpSpPr>
        <p:grpSpPr>
          <a:xfrm>
            <a:off x="3360910" y="2815050"/>
            <a:ext cx="2080678" cy="1841511"/>
            <a:chOff x="4910564" y="1657943"/>
            <a:chExt cx="1429962" cy="178922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9A56744-058B-4CD2-B945-7DFF205FD76A}"/>
                </a:ext>
              </a:extLst>
            </p:cNvPr>
            <p:cNvSpPr txBox="1"/>
            <p:nvPr/>
          </p:nvSpPr>
          <p:spPr>
            <a:xfrm>
              <a:off x="4910564" y="1922075"/>
              <a:ext cx="1374974" cy="15250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רצינו לבחור ב-</a:t>
              </a:r>
              <a:r>
                <a:rPr lang="en-US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K</a:t>
              </a:r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 שבו יש שינוי חד בסילואט/</a:t>
              </a:r>
              <a:r>
                <a:rPr lang="he-IL" sz="12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אינרטיה</a:t>
              </a:r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 ולאחר מכן לא חל שיפור משמעותי במקרה שלנו לא היה מצב של שיפור חד במדדים ולכן לקחנו ערך ביניים שמציג תוצאות טובות אך לא נופל תחת </a:t>
              </a:r>
              <a:r>
                <a:rPr lang="he-IL" sz="12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OverFitting</a:t>
              </a:r>
              <a:r>
                <a:rPr lang="he-IL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 ועל כן </a:t>
              </a:r>
              <a:r>
                <a:rPr lang="en-US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K=6 </a:t>
              </a:r>
            </a:p>
            <a:p>
              <a:pPr marL="0" algn="r" defTabSz="914400" rtl="1" eaLnBrk="1" latinLnBrk="0" hangingPunct="1"/>
              <a:endParaRPr lang="en-US" sz="12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CE8A56-B8EA-4DE1-B294-EAB2B1FDEC14}"/>
                </a:ext>
              </a:extLst>
            </p:cNvPr>
            <p:cNvSpPr txBox="1"/>
            <p:nvPr/>
          </p:nvSpPr>
          <p:spPr>
            <a:xfrm>
              <a:off x="4965552" y="1657943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יישום האלגוריתם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F83CEA-F2CB-40FC-BFE8-69F82778871B}"/>
              </a:ext>
            </a:extLst>
          </p:cNvPr>
          <p:cNvGrpSpPr/>
          <p:nvPr/>
        </p:nvGrpSpPr>
        <p:grpSpPr>
          <a:xfrm>
            <a:off x="5794452" y="1932196"/>
            <a:ext cx="2000666" cy="1742458"/>
            <a:chOff x="4965552" y="1736224"/>
            <a:chExt cx="1374974" cy="129212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1637843-EC4F-4850-8DCD-76D9B5A7614B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27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he-IL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לאחר החלוקה נשווק בעיקר ללקוחות אשר הסיכוי שלהם להיות מרוצים מהמוצר גבוה יותר, על פי חלוקתם לקבוצות דמוגרפיות, ובכך נגדיל את הסיכויים כי אלו יהיו לקוחות חוזרים.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5AB37D3-FFD6-4670-A108-58560521A2FC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228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ערך עסקי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6494AF-B876-4718-83BE-12821BF6DF24}"/>
              </a:ext>
            </a:extLst>
          </p:cNvPr>
          <p:cNvGrpSpPr/>
          <p:nvPr/>
        </p:nvGrpSpPr>
        <p:grpSpPr>
          <a:xfrm>
            <a:off x="7953769" y="1554788"/>
            <a:ext cx="2296814" cy="1376809"/>
            <a:chOff x="4854828" y="1428311"/>
            <a:chExt cx="1578505" cy="137680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1B0A52-75F2-4AEB-A571-E19EF68648AD}"/>
                </a:ext>
              </a:extLst>
            </p:cNvPr>
            <p:cNvSpPr txBox="1"/>
            <p:nvPr/>
          </p:nvSpPr>
          <p:spPr>
            <a:xfrm>
              <a:off x="4854828" y="1789457"/>
              <a:ext cx="157850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he-IL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בהמשך לאחר ניתוח הקלסתרים ניתן אף לעשות אדפטציות לקבוצות שעבורם שהקורסים היו פחות בעלי ערך ובאופן הזה להיות מותאמים לקהל לקוחות רחב יותר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9DD5444-D5D0-4D54-988D-E267209DDCCA}"/>
                </a:ext>
              </a:extLst>
            </p:cNvPr>
            <p:cNvSpPr txBox="1"/>
            <p:nvPr/>
          </p:nvSpPr>
          <p:spPr>
            <a:xfrm>
              <a:off x="4983821" y="1428311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מבט לעתיד 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8" name="Arc 59">
            <a:extLst>
              <a:ext uri="{FF2B5EF4-FFF2-40B4-BE49-F238E27FC236}">
                <a16:creationId xmlns:a16="http://schemas.microsoft.com/office/drawing/2014/main" id="{62280B5C-AB49-4696-8C67-E38EC738001F}"/>
              </a:ext>
            </a:extLst>
          </p:cNvPr>
          <p:cNvSpPr/>
          <p:nvPr/>
        </p:nvSpPr>
        <p:spPr>
          <a:xfrm>
            <a:off x="5681341" y="4641922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Arc 59">
            <a:extLst>
              <a:ext uri="{FF2B5EF4-FFF2-40B4-BE49-F238E27FC236}">
                <a16:creationId xmlns:a16="http://schemas.microsoft.com/office/drawing/2014/main" id="{FEA9DA39-09F0-484A-A419-03A10F52A4EA}"/>
              </a:ext>
            </a:extLst>
          </p:cNvPr>
          <p:cNvSpPr/>
          <p:nvPr/>
        </p:nvSpPr>
        <p:spPr>
          <a:xfrm>
            <a:off x="7976370" y="3995857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30503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4EF1149-04A1-A24D-983A-83AA88D809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he-IL" dirty="0"/>
              <a:t>תוצאות ה-</a:t>
            </a:r>
            <a:r>
              <a:rPr lang="en-US" dirty="0" err="1"/>
              <a:t>Kmeans</a:t>
            </a:r>
            <a:endParaRPr lang="en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8B3220-9564-224E-98B8-6F4AB23A2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365" y="3266960"/>
            <a:ext cx="5904635" cy="3591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A48EB5-783E-524F-89EA-F93E5ED4F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6072959" cy="342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7B8003-B118-E246-B8F4-E366D718E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977" y="1239788"/>
            <a:ext cx="105283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57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E73227-4A0E-E343-9347-0E9C2E92B5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he-IL" dirty="0"/>
              <a:t>השוואת הציונים בין הקורסים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980CE4-4EB6-5F4F-9BC6-1102C7408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1" y="1497496"/>
            <a:ext cx="10230678" cy="535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0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e-IL" dirty="0"/>
              <a:t>רגרסיה ליניארית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F33360-0433-4AF3-A64E-A88A5635CE2E}"/>
              </a:ext>
            </a:extLst>
          </p:cNvPr>
          <p:cNvSpPr/>
          <p:nvPr/>
        </p:nvSpPr>
        <p:spPr>
          <a:xfrm>
            <a:off x="5618753" y="1794327"/>
            <a:ext cx="972000" cy="9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781734-3D78-4BCA-9444-78DA5A28371E}"/>
              </a:ext>
            </a:extLst>
          </p:cNvPr>
          <p:cNvSpPr/>
          <p:nvPr/>
        </p:nvSpPr>
        <p:spPr>
          <a:xfrm>
            <a:off x="903622" y="5031013"/>
            <a:ext cx="972000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15F007-3D0A-4148-8906-B28DFD68B8FC}"/>
              </a:ext>
            </a:extLst>
          </p:cNvPr>
          <p:cNvSpPr/>
          <p:nvPr/>
        </p:nvSpPr>
        <p:spPr>
          <a:xfrm>
            <a:off x="1965358" y="5031013"/>
            <a:ext cx="8268434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DB0DC9-5EAB-4BD4-9316-7A777A0DD76E}"/>
              </a:ext>
            </a:extLst>
          </p:cNvPr>
          <p:cNvSpPr/>
          <p:nvPr/>
        </p:nvSpPr>
        <p:spPr>
          <a:xfrm>
            <a:off x="10313338" y="5031013"/>
            <a:ext cx="972000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3622F4-714F-481E-9006-2413544A99CF}"/>
              </a:ext>
            </a:extLst>
          </p:cNvPr>
          <p:cNvSpPr/>
          <p:nvPr/>
        </p:nvSpPr>
        <p:spPr>
          <a:xfrm>
            <a:off x="1065359" y="5255405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dirty="0">
              <a:cs typeface="Arial" pitchFamily="34" charset="0"/>
            </a:endParaRPr>
          </a:p>
        </p:txBody>
      </p:sp>
      <p:grpSp>
        <p:nvGrpSpPr>
          <p:cNvPr id="8" name="그룹 10">
            <a:extLst>
              <a:ext uri="{FF2B5EF4-FFF2-40B4-BE49-F238E27FC236}">
                <a16:creationId xmlns:a16="http://schemas.microsoft.com/office/drawing/2014/main" id="{678067F8-F330-4D7F-AC3B-3D3FE008BC68}"/>
              </a:ext>
            </a:extLst>
          </p:cNvPr>
          <p:cNvGrpSpPr/>
          <p:nvPr/>
        </p:nvGrpSpPr>
        <p:grpSpPr>
          <a:xfrm>
            <a:off x="2547991" y="5161564"/>
            <a:ext cx="7103168" cy="526238"/>
            <a:chOff x="2547991" y="5161561"/>
            <a:chExt cx="7103168" cy="52623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45A7D5A-FA80-4CA3-9E74-B5C006267795}"/>
                </a:ext>
              </a:extLst>
            </p:cNvPr>
            <p:cNvSpPr txBox="1"/>
            <p:nvPr/>
          </p:nvSpPr>
          <p:spPr>
            <a:xfrm>
              <a:off x="2547991" y="5410800"/>
              <a:ext cx="71031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he-IL" altLang="ko-KR" sz="1200" dirty="0">
                  <a:solidFill>
                    <a:schemeClr val="bg1"/>
                  </a:solidFill>
                  <a:cs typeface="Arial" pitchFamily="34" charset="0"/>
                </a:rPr>
                <a:t>קשר בין משתני הדמי בקלסתרים- בדיקת מובהקות לקשר בין קלסתר לציון המשוקלל.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07AD73-65AF-4F0A-88B9-951B923663DF}"/>
                </a:ext>
              </a:extLst>
            </p:cNvPr>
            <p:cNvSpPr txBox="1"/>
            <p:nvPr/>
          </p:nvSpPr>
          <p:spPr>
            <a:xfrm>
              <a:off x="2547991" y="5161561"/>
              <a:ext cx="71031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bg1"/>
                  </a:solidFill>
                  <a:cs typeface="Arial" pitchFamily="34" charset="0"/>
                </a:rPr>
                <a:t>רגרסיה 3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57D22E29-20D8-4946-BD08-FC672D3E1266}"/>
              </a:ext>
            </a:extLst>
          </p:cNvPr>
          <p:cNvSpPr/>
          <p:nvPr/>
        </p:nvSpPr>
        <p:spPr>
          <a:xfrm>
            <a:off x="1875971" y="3952117"/>
            <a:ext cx="972000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2DCC6D-DC86-46A2-8ED5-DCCE56C025A4}"/>
              </a:ext>
            </a:extLst>
          </p:cNvPr>
          <p:cNvSpPr/>
          <p:nvPr/>
        </p:nvSpPr>
        <p:spPr>
          <a:xfrm>
            <a:off x="2937707" y="3952117"/>
            <a:ext cx="6323736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CD4970-ADD3-40DC-BAEC-2F612DEC7435}"/>
              </a:ext>
            </a:extLst>
          </p:cNvPr>
          <p:cNvSpPr/>
          <p:nvPr/>
        </p:nvSpPr>
        <p:spPr>
          <a:xfrm>
            <a:off x="9340988" y="3952117"/>
            <a:ext cx="972000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59B40F-49C4-43A1-B1C4-1AF3B2501193}"/>
              </a:ext>
            </a:extLst>
          </p:cNvPr>
          <p:cNvSpPr/>
          <p:nvPr/>
        </p:nvSpPr>
        <p:spPr>
          <a:xfrm>
            <a:off x="2037708" y="4176509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dirty="0">
              <a:cs typeface="Arial" pitchFamily="34" charset="0"/>
            </a:endParaRPr>
          </a:p>
        </p:txBody>
      </p:sp>
      <p:grpSp>
        <p:nvGrpSpPr>
          <p:cNvPr id="15" name="그룹 6">
            <a:extLst>
              <a:ext uri="{FF2B5EF4-FFF2-40B4-BE49-F238E27FC236}">
                <a16:creationId xmlns:a16="http://schemas.microsoft.com/office/drawing/2014/main" id="{D7DEDD88-9FD4-4D67-8FE0-0F0F0C700EB9}"/>
              </a:ext>
            </a:extLst>
          </p:cNvPr>
          <p:cNvGrpSpPr/>
          <p:nvPr/>
        </p:nvGrpSpPr>
        <p:grpSpPr>
          <a:xfrm>
            <a:off x="3431570" y="4082664"/>
            <a:ext cx="5336014" cy="710904"/>
            <a:chOff x="3431570" y="3972778"/>
            <a:chExt cx="5336014" cy="71090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56C08CA-B006-49EB-9998-8956F4517B95}"/>
                </a:ext>
              </a:extLst>
            </p:cNvPr>
            <p:cNvSpPr txBox="1"/>
            <p:nvPr/>
          </p:nvSpPr>
          <p:spPr>
            <a:xfrm>
              <a:off x="3431570" y="4222017"/>
              <a:ext cx="53360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dirty="0">
                  <a:solidFill>
                    <a:schemeClr val="bg1"/>
                  </a:solidFill>
                  <a:cs typeface="Arial" pitchFamily="34" charset="0"/>
                </a:rPr>
                <a:t>קשר בין המשתנים – גיל, גיל בריבוע, מגדר, משתנה אינטראקציה בין משתנה הקורס ומשתנה "שחצן" למול הציון המשוקלל.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251D24C-E0AA-4601-89BC-56D31D6A11DB}"/>
                </a:ext>
              </a:extLst>
            </p:cNvPr>
            <p:cNvSpPr txBox="1"/>
            <p:nvPr/>
          </p:nvSpPr>
          <p:spPr>
            <a:xfrm>
              <a:off x="3431570" y="3972778"/>
              <a:ext cx="53360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bg1"/>
                  </a:solidFill>
                  <a:cs typeface="Arial" pitchFamily="34" charset="0"/>
                </a:rPr>
                <a:t>רגרסיה 2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799B02AC-22AE-40A6-B401-A9801DADDAF5}"/>
              </a:ext>
            </a:extLst>
          </p:cNvPr>
          <p:cNvSpPr/>
          <p:nvPr/>
        </p:nvSpPr>
        <p:spPr>
          <a:xfrm>
            <a:off x="2865971" y="2873222"/>
            <a:ext cx="97200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695D53-A289-49C1-8444-6FC8EE3D5068}"/>
              </a:ext>
            </a:extLst>
          </p:cNvPr>
          <p:cNvSpPr/>
          <p:nvPr/>
        </p:nvSpPr>
        <p:spPr>
          <a:xfrm>
            <a:off x="3939850" y="2873222"/>
            <a:ext cx="431945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EE314B-8419-4CA5-BCB0-03852763E672}"/>
              </a:ext>
            </a:extLst>
          </p:cNvPr>
          <p:cNvSpPr/>
          <p:nvPr/>
        </p:nvSpPr>
        <p:spPr>
          <a:xfrm>
            <a:off x="8350988" y="2873222"/>
            <a:ext cx="97200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BF3C6F-3682-4EF3-8F6E-6A64421E53C4}"/>
              </a:ext>
            </a:extLst>
          </p:cNvPr>
          <p:cNvSpPr/>
          <p:nvPr/>
        </p:nvSpPr>
        <p:spPr>
          <a:xfrm>
            <a:off x="3027708" y="3097613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dirty="0">
              <a:cs typeface="Arial" pitchFamily="34" charset="0"/>
            </a:endParaRPr>
          </a:p>
        </p:txBody>
      </p:sp>
      <p:grpSp>
        <p:nvGrpSpPr>
          <p:cNvPr id="22" name="그룹 5">
            <a:extLst>
              <a:ext uri="{FF2B5EF4-FFF2-40B4-BE49-F238E27FC236}">
                <a16:creationId xmlns:a16="http://schemas.microsoft.com/office/drawing/2014/main" id="{EDDC714E-907E-4ABE-B146-43D888A7987C}"/>
              </a:ext>
            </a:extLst>
          </p:cNvPr>
          <p:cNvGrpSpPr/>
          <p:nvPr/>
        </p:nvGrpSpPr>
        <p:grpSpPr>
          <a:xfrm>
            <a:off x="4284325" y="3003770"/>
            <a:ext cx="3630504" cy="710904"/>
            <a:chOff x="4284325" y="2935254"/>
            <a:chExt cx="3630504" cy="71090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A110FA3-C504-4A9D-969E-767F4DB127E4}"/>
                </a:ext>
              </a:extLst>
            </p:cNvPr>
            <p:cNvSpPr txBox="1"/>
            <p:nvPr/>
          </p:nvSpPr>
          <p:spPr>
            <a:xfrm>
              <a:off x="4284325" y="3184493"/>
              <a:ext cx="36305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dirty="0">
                  <a:solidFill>
                    <a:schemeClr val="bg1"/>
                  </a:solidFill>
                  <a:cs typeface="Arial" pitchFamily="34" charset="0"/>
                </a:rPr>
                <a:t>קשר בין המשתנים – גיל, גיל בריבוע, קורס, מגדר ומידת העניין של הסטודנט למול הציון המשוקלל.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1218383-9C35-4999-AE73-06AE04200757}"/>
                </a:ext>
              </a:extLst>
            </p:cNvPr>
            <p:cNvSpPr txBox="1"/>
            <p:nvPr/>
          </p:nvSpPr>
          <p:spPr>
            <a:xfrm>
              <a:off x="4284325" y="2935254"/>
              <a:ext cx="36305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bg1"/>
                  </a:solidFill>
                  <a:cs typeface="Arial" pitchFamily="34" charset="0"/>
                </a:rPr>
                <a:t>רגרסיה 1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25" name="Elbow Connector 61">
            <a:extLst>
              <a:ext uri="{FF2B5EF4-FFF2-40B4-BE49-F238E27FC236}">
                <a16:creationId xmlns:a16="http://schemas.microsoft.com/office/drawing/2014/main" id="{9DA89D9B-17D4-4ABF-A06D-A68CC220E612}"/>
              </a:ext>
            </a:extLst>
          </p:cNvPr>
          <p:cNvCxnSpPr/>
          <p:nvPr/>
        </p:nvCxnSpPr>
        <p:spPr>
          <a:xfrm flipV="1">
            <a:off x="1359269" y="4508176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62">
            <a:extLst>
              <a:ext uri="{FF2B5EF4-FFF2-40B4-BE49-F238E27FC236}">
                <a16:creationId xmlns:a16="http://schemas.microsoft.com/office/drawing/2014/main" id="{84F7426D-6267-43CA-9B7C-7B263AD043AD}"/>
              </a:ext>
            </a:extLst>
          </p:cNvPr>
          <p:cNvCxnSpPr/>
          <p:nvPr/>
        </p:nvCxnSpPr>
        <p:spPr>
          <a:xfrm flipV="1">
            <a:off x="2360584" y="3432744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63">
            <a:extLst>
              <a:ext uri="{FF2B5EF4-FFF2-40B4-BE49-F238E27FC236}">
                <a16:creationId xmlns:a16="http://schemas.microsoft.com/office/drawing/2014/main" id="{E3F6BB6A-1B6A-4369-9754-9ABD1CDD409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41065" y="1456400"/>
            <a:ext cx="612000" cy="2160000"/>
          </a:xfrm>
          <a:prstGeom prst="bentConnector2">
            <a:avLst/>
          </a:prstGeom>
          <a:ln w="28575">
            <a:solidFill>
              <a:schemeClr val="accent3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64">
            <a:extLst>
              <a:ext uri="{FF2B5EF4-FFF2-40B4-BE49-F238E27FC236}">
                <a16:creationId xmlns:a16="http://schemas.microsoft.com/office/drawing/2014/main" id="{8251829D-F188-47DF-ABA4-86743C63ECF2}"/>
              </a:ext>
            </a:extLst>
          </p:cNvPr>
          <p:cNvCxnSpPr/>
          <p:nvPr/>
        </p:nvCxnSpPr>
        <p:spPr>
          <a:xfrm flipH="1" flipV="1">
            <a:off x="10352261" y="4508176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65">
            <a:extLst>
              <a:ext uri="{FF2B5EF4-FFF2-40B4-BE49-F238E27FC236}">
                <a16:creationId xmlns:a16="http://schemas.microsoft.com/office/drawing/2014/main" id="{231F709F-3D5E-464A-AAE9-22DBDD8F8607}"/>
              </a:ext>
            </a:extLst>
          </p:cNvPr>
          <p:cNvCxnSpPr/>
          <p:nvPr/>
        </p:nvCxnSpPr>
        <p:spPr>
          <a:xfrm flipH="1" flipV="1">
            <a:off x="9334624" y="3432744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66">
            <a:extLst>
              <a:ext uri="{FF2B5EF4-FFF2-40B4-BE49-F238E27FC236}">
                <a16:creationId xmlns:a16="http://schemas.microsoft.com/office/drawing/2014/main" id="{EEA45C16-8978-4655-A217-37D0250D1D0A}"/>
              </a:ext>
            </a:extLst>
          </p:cNvPr>
          <p:cNvCxnSpPr>
            <a:cxnSpLocks/>
          </p:cNvCxnSpPr>
          <p:nvPr/>
        </p:nvCxnSpPr>
        <p:spPr>
          <a:xfrm rot="16200000" flipV="1">
            <a:off x="7438936" y="1456400"/>
            <a:ext cx="612000" cy="2160000"/>
          </a:xfrm>
          <a:prstGeom prst="bentConnector2">
            <a:avLst/>
          </a:prstGeom>
          <a:ln w="28575">
            <a:solidFill>
              <a:schemeClr val="accent3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16">
            <a:extLst>
              <a:ext uri="{FF2B5EF4-FFF2-40B4-BE49-F238E27FC236}">
                <a16:creationId xmlns:a16="http://schemas.microsoft.com/office/drawing/2014/main" id="{30E4E21C-EEF5-489E-BFC9-AAA2C41EB383}"/>
              </a:ext>
            </a:extLst>
          </p:cNvPr>
          <p:cNvSpPr/>
          <p:nvPr/>
        </p:nvSpPr>
        <p:spPr>
          <a:xfrm rot="2700000">
            <a:off x="8674110" y="3094092"/>
            <a:ext cx="294439" cy="52787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9">
            <a:extLst>
              <a:ext uri="{FF2B5EF4-FFF2-40B4-BE49-F238E27FC236}">
                <a16:creationId xmlns:a16="http://schemas.microsoft.com/office/drawing/2014/main" id="{152443B7-B497-440B-A2D1-655EE743CB80}"/>
              </a:ext>
            </a:extLst>
          </p:cNvPr>
          <p:cNvSpPr/>
          <p:nvPr/>
        </p:nvSpPr>
        <p:spPr>
          <a:xfrm>
            <a:off x="5931269" y="2097835"/>
            <a:ext cx="364797" cy="34148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3E698892-1D2F-419B-B40F-27F832EC8B76}"/>
              </a:ext>
            </a:extLst>
          </p:cNvPr>
          <p:cNvSpPr/>
          <p:nvPr/>
        </p:nvSpPr>
        <p:spPr>
          <a:xfrm rot="2700000">
            <a:off x="9679768" y="4187508"/>
            <a:ext cx="294439" cy="52787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A375E687-06E9-4776-B387-F830255E27BB}"/>
              </a:ext>
            </a:extLst>
          </p:cNvPr>
          <p:cNvSpPr/>
          <p:nvPr/>
        </p:nvSpPr>
        <p:spPr>
          <a:xfrm rot="2700000">
            <a:off x="10652118" y="5282199"/>
            <a:ext cx="294439" cy="52787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4749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7414848" y="1421553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he-IL" altLang="ko-KR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תוצאות ומסקנות</a:t>
            </a:r>
            <a:endParaRPr lang="ko-KR" altLang="en-U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7430B264-2F67-4A2F-B4B7-A61C3C36D66D}"/>
              </a:ext>
            </a:extLst>
          </p:cNvPr>
          <p:cNvGrpSpPr/>
          <p:nvPr/>
        </p:nvGrpSpPr>
        <p:grpSpPr>
          <a:xfrm>
            <a:off x="4104305" y="2532521"/>
            <a:ext cx="7124045" cy="560494"/>
            <a:chOff x="-643406" y="2826095"/>
            <a:chExt cx="6223518" cy="560494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DB720A0-CC40-4122-8BE9-68A3DD60415B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16F90BB-98E7-4EF0-A2AF-AC027B5DA373}"/>
                </a:ext>
              </a:extLst>
            </p:cNvPr>
            <p:cNvSpPr txBox="1"/>
            <p:nvPr/>
          </p:nvSpPr>
          <p:spPr>
            <a:xfrm>
              <a:off x="-186206" y="3109590"/>
              <a:ext cx="5087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0D864D3-EDB7-4CEF-AD46-309DFF4BF966}"/>
                </a:ext>
              </a:extLst>
            </p:cNvPr>
            <p:cNvSpPr txBox="1"/>
            <p:nvPr/>
          </p:nvSpPr>
          <p:spPr>
            <a:xfrm>
              <a:off x="-186108" y="2832591"/>
              <a:ext cx="50866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96866C2-8FDE-435E-B73C-CB52FAF23BBC}"/>
                </a:ext>
              </a:extLst>
            </p:cNvPr>
            <p:cNvCxnSpPr>
              <a:cxnSpLocks/>
              <a:endCxn id="23" idx="2"/>
            </p:cNvCxnSpPr>
            <p:nvPr/>
          </p:nvCxnSpPr>
          <p:spPr>
            <a:xfrm flipV="1">
              <a:off x="-643406" y="3099605"/>
              <a:ext cx="5676499" cy="9985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BB1082-6408-42E6-B118-1EC716B82051}"/>
              </a:ext>
            </a:extLst>
          </p:cNvPr>
          <p:cNvGrpSpPr/>
          <p:nvPr/>
        </p:nvGrpSpPr>
        <p:grpSpPr>
          <a:xfrm>
            <a:off x="4064665" y="1108468"/>
            <a:ext cx="7124045" cy="880369"/>
            <a:chOff x="-1811285" y="2616341"/>
            <a:chExt cx="7510713" cy="880369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B6D332-2E05-4A17-BF70-F6F94B0D2143}"/>
                </a:ext>
              </a:extLst>
            </p:cNvPr>
            <p:cNvSpPr/>
            <p:nvPr/>
          </p:nvSpPr>
          <p:spPr>
            <a:xfrm>
              <a:off x="5058501" y="2836080"/>
              <a:ext cx="640927" cy="54701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89DE91B-0439-43E3-AF7A-045171B88AAB}"/>
                </a:ext>
              </a:extLst>
            </p:cNvPr>
            <p:cNvSpPr txBox="1"/>
            <p:nvPr/>
          </p:nvSpPr>
          <p:spPr>
            <a:xfrm>
              <a:off x="-1704110" y="3109590"/>
              <a:ext cx="66057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75F44D5-3EF1-4537-8635-3CECAAEDE2E3}"/>
                </a:ext>
              </a:extLst>
            </p:cNvPr>
            <p:cNvSpPr txBox="1"/>
            <p:nvPr/>
          </p:nvSpPr>
          <p:spPr>
            <a:xfrm>
              <a:off x="-1661422" y="2616341"/>
              <a:ext cx="6604620" cy="88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he-IL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בתוצאות הרגרסיה הראשונה כלל המשתנים היו מובהקים למעט משתנה הקורס  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D65D608-E69B-4B3B-9C99-9F0C64D889BF}"/>
                </a:ext>
              </a:extLst>
            </p:cNvPr>
            <p:cNvCxnSpPr>
              <a:cxnSpLocks/>
              <a:endCxn id="30" idx="2"/>
            </p:cNvCxnSpPr>
            <p:nvPr/>
          </p:nvCxnSpPr>
          <p:spPr>
            <a:xfrm>
              <a:off x="-1811285" y="3109590"/>
              <a:ext cx="6869786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D514B88-8ECA-4788-BD25-3A30CF2E6473}"/>
              </a:ext>
            </a:extLst>
          </p:cNvPr>
          <p:cNvGrpSpPr/>
          <p:nvPr/>
        </p:nvGrpSpPr>
        <p:grpSpPr>
          <a:xfrm>
            <a:off x="3986617" y="3890413"/>
            <a:ext cx="7202093" cy="560494"/>
            <a:chOff x="-377104" y="2826095"/>
            <a:chExt cx="5957216" cy="560494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9ACF584-9FAE-4842-B7ED-EC0604476F2B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CB335AF-B227-4CC9-BE0E-8B36EEB043BF}"/>
                </a:ext>
              </a:extLst>
            </p:cNvPr>
            <p:cNvSpPr txBox="1"/>
            <p:nvPr/>
          </p:nvSpPr>
          <p:spPr>
            <a:xfrm>
              <a:off x="-360293" y="3109590"/>
              <a:ext cx="52619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37D0F3A-F58C-48C3-8E1A-36F8BBC0FB81}"/>
                </a:ext>
              </a:extLst>
            </p:cNvPr>
            <p:cNvSpPr txBox="1"/>
            <p:nvPr/>
          </p:nvSpPr>
          <p:spPr>
            <a:xfrm>
              <a:off x="-377104" y="2832591"/>
              <a:ext cx="52776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0BA5866-492F-488C-9E7D-A4D884C726B4}"/>
                </a:ext>
              </a:extLst>
            </p:cNvPr>
            <p:cNvCxnSpPr>
              <a:cxnSpLocks/>
              <a:endCxn id="37" idx="2"/>
            </p:cNvCxnSpPr>
            <p:nvPr/>
          </p:nvCxnSpPr>
          <p:spPr>
            <a:xfrm flipV="1">
              <a:off x="-291139" y="3099605"/>
              <a:ext cx="5324232" cy="16044"/>
            </a:xfrm>
            <a:prstGeom prst="line">
              <a:avLst/>
            </a:prstGeom>
            <a:ln>
              <a:solidFill>
                <a:schemeClr val="accent2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Parallelogram 30">
            <a:extLst>
              <a:ext uri="{FF2B5EF4-FFF2-40B4-BE49-F238E27FC236}">
                <a16:creationId xmlns:a16="http://schemas.microsoft.com/office/drawing/2014/main" id="{E0FEB8E2-2B90-4B3D-973E-956A06ACA9CB}"/>
              </a:ext>
            </a:extLst>
          </p:cNvPr>
          <p:cNvSpPr/>
          <p:nvPr/>
        </p:nvSpPr>
        <p:spPr>
          <a:xfrm rot="19380000" flipH="1">
            <a:off x="3195903" y="4620011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2" name="Rectangle 130">
            <a:extLst>
              <a:ext uri="{FF2B5EF4-FFF2-40B4-BE49-F238E27FC236}">
                <a16:creationId xmlns:a16="http://schemas.microsoft.com/office/drawing/2014/main" id="{B13FAA51-FBBA-4F21-B634-64B5FD492410}"/>
              </a:ext>
            </a:extLst>
          </p:cNvPr>
          <p:cNvSpPr/>
          <p:nvPr/>
        </p:nvSpPr>
        <p:spPr>
          <a:xfrm rot="19380000">
            <a:off x="1812175" y="2969100"/>
            <a:ext cx="338397" cy="339933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3" name="Rectangle 9">
            <a:extLst>
              <a:ext uri="{FF2B5EF4-FFF2-40B4-BE49-F238E27FC236}">
                <a16:creationId xmlns:a16="http://schemas.microsoft.com/office/drawing/2014/main" id="{9DD4C5F7-0D9C-4DA8-AABD-9BDD3C72EA1C}"/>
              </a:ext>
            </a:extLst>
          </p:cNvPr>
          <p:cNvSpPr/>
          <p:nvPr/>
        </p:nvSpPr>
        <p:spPr>
          <a:xfrm rot="19380000">
            <a:off x="1245500" y="2164358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4" name="Freeform 18">
            <a:extLst>
              <a:ext uri="{FF2B5EF4-FFF2-40B4-BE49-F238E27FC236}">
                <a16:creationId xmlns:a16="http://schemas.microsoft.com/office/drawing/2014/main" id="{91CE22F6-13F8-41BF-954D-6DD0F2E2A4C4}"/>
              </a:ext>
            </a:extLst>
          </p:cNvPr>
          <p:cNvSpPr/>
          <p:nvPr/>
        </p:nvSpPr>
        <p:spPr>
          <a:xfrm rot="19380000">
            <a:off x="2481490" y="3849040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5" name="Group 17">
            <a:extLst>
              <a:ext uri="{FF2B5EF4-FFF2-40B4-BE49-F238E27FC236}">
                <a16:creationId xmlns:a16="http://schemas.microsoft.com/office/drawing/2014/main" id="{9A610396-AD0A-4034-9BED-C4AF382EFBA0}"/>
              </a:ext>
            </a:extLst>
          </p:cNvPr>
          <p:cNvGrpSpPr/>
          <p:nvPr/>
        </p:nvGrpSpPr>
        <p:grpSpPr>
          <a:xfrm>
            <a:off x="407245" y="3093015"/>
            <a:ext cx="3214643" cy="3716680"/>
            <a:chOff x="4125210" y="1802423"/>
            <a:chExt cx="3954428" cy="4571999"/>
          </a:xfrm>
        </p:grpSpPr>
        <p:grpSp>
          <p:nvGrpSpPr>
            <p:cNvPr id="46" name="Group 15">
              <a:extLst>
                <a:ext uri="{FF2B5EF4-FFF2-40B4-BE49-F238E27FC236}">
                  <a16:creationId xmlns:a16="http://schemas.microsoft.com/office/drawing/2014/main" id="{8F1AB602-26E0-4678-BDC2-7E9DC4D29126}"/>
                </a:ext>
              </a:extLst>
            </p:cNvPr>
            <p:cNvGrpSpPr/>
            <p:nvPr/>
          </p:nvGrpSpPr>
          <p:grpSpPr>
            <a:xfrm>
              <a:off x="4125210" y="3947746"/>
              <a:ext cx="3954428" cy="2426676"/>
              <a:chOff x="4125210" y="3947746"/>
              <a:chExt cx="3954428" cy="2426676"/>
            </a:xfrm>
            <a:solidFill>
              <a:schemeClr val="accent4"/>
            </a:solidFill>
          </p:grpSpPr>
          <p:sp>
            <p:nvSpPr>
              <p:cNvPr id="49" name="Rectangle 9">
                <a:extLst>
                  <a:ext uri="{FF2B5EF4-FFF2-40B4-BE49-F238E27FC236}">
                    <a16:creationId xmlns:a16="http://schemas.microsoft.com/office/drawing/2014/main" id="{1E25DB5E-4093-4035-9722-3BF045E6F060}"/>
                  </a:ext>
                </a:extLst>
              </p:cNvPr>
              <p:cNvSpPr/>
              <p:nvPr/>
            </p:nvSpPr>
            <p:spPr>
              <a:xfrm>
                <a:off x="5803486" y="3947746"/>
                <a:ext cx="597877" cy="11560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10">
                <a:extLst>
                  <a:ext uri="{FF2B5EF4-FFF2-40B4-BE49-F238E27FC236}">
                    <a16:creationId xmlns:a16="http://schemas.microsoft.com/office/drawing/2014/main" id="{6A9197BD-2EA5-4C0A-84FF-208E8909D02D}"/>
                  </a:ext>
                </a:extLst>
              </p:cNvPr>
              <p:cNvSpPr/>
              <p:nvPr/>
            </p:nvSpPr>
            <p:spPr>
              <a:xfrm>
                <a:off x="4125210" y="4897315"/>
                <a:ext cx="3954428" cy="147710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: Shape 16">
              <a:extLst>
                <a:ext uri="{FF2B5EF4-FFF2-40B4-BE49-F238E27FC236}">
                  <a16:creationId xmlns:a16="http://schemas.microsoft.com/office/drawing/2014/main" id="{BDBC7EB8-DE38-47FE-A93A-E74AFDAE4200}"/>
                </a:ext>
              </a:extLst>
            </p:cNvPr>
            <p:cNvSpPr/>
            <p:nvPr/>
          </p:nvSpPr>
          <p:spPr>
            <a:xfrm>
              <a:off x="4580792" y="1802423"/>
              <a:ext cx="3047335" cy="2778367"/>
            </a:xfrm>
            <a:custGeom>
              <a:avLst/>
              <a:gdLst>
                <a:gd name="connsiteX0" fmla="*/ 2686434 w 3047335"/>
                <a:gd name="connsiteY0" fmla="*/ 649222 h 2778367"/>
                <a:gd name="connsiteX1" fmla="*/ 2480724 w 3047335"/>
                <a:gd name="connsiteY1" fmla="*/ 868916 h 2778367"/>
                <a:gd name="connsiteX2" fmla="*/ 2831980 w 3047335"/>
                <a:gd name="connsiteY2" fmla="*/ 868916 h 2778367"/>
                <a:gd name="connsiteX3" fmla="*/ 2831980 w 3047335"/>
                <a:gd name="connsiteY3" fmla="*/ 866747 h 2778367"/>
                <a:gd name="connsiteX4" fmla="*/ 2939658 w 3047335"/>
                <a:gd name="connsiteY4" fmla="*/ 759069 h 2778367"/>
                <a:gd name="connsiteX5" fmla="*/ 2831980 w 3047335"/>
                <a:gd name="connsiteY5" fmla="*/ 651391 h 2778367"/>
                <a:gd name="connsiteX6" fmla="*/ 2831980 w 3047335"/>
                <a:gd name="connsiteY6" fmla="*/ 649222 h 2778367"/>
                <a:gd name="connsiteX7" fmla="*/ 32816 w 3047335"/>
                <a:gd name="connsiteY7" fmla="*/ 0 h 2778367"/>
                <a:gd name="connsiteX8" fmla="*/ 2993848 w 3047335"/>
                <a:gd name="connsiteY8" fmla="*/ 0 h 2778367"/>
                <a:gd name="connsiteX9" fmla="*/ 3026664 w 3047335"/>
                <a:gd name="connsiteY9" fmla="*/ 32816 h 2778367"/>
                <a:gd name="connsiteX10" fmla="*/ 3026664 w 3047335"/>
                <a:gd name="connsiteY10" fmla="*/ 285864 h 2778367"/>
                <a:gd name="connsiteX11" fmla="*/ 3026664 w 3047335"/>
                <a:gd name="connsiteY11" fmla="*/ 290147 h 2778367"/>
                <a:gd name="connsiteX12" fmla="*/ 3022654 w 3047335"/>
                <a:gd name="connsiteY12" fmla="*/ 290147 h 2778367"/>
                <a:gd name="connsiteX13" fmla="*/ 2785226 w 3047335"/>
                <a:gd name="connsiteY13" fmla="*/ 543714 h 2778367"/>
                <a:gd name="connsiteX14" fmla="*/ 2831980 w 3047335"/>
                <a:gd name="connsiteY14" fmla="*/ 543714 h 2778367"/>
                <a:gd name="connsiteX15" fmla="*/ 2834863 w 3047335"/>
                <a:gd name="connsiteY15" fmla="*/ 543714 h 2778367"/>
                <a:gd name="connsiteX16" fmla="*/ 2834863 w 3047335"/>
                <a:gd name="connsiteY16" fmla="*/ 544005 h 2778367"/>
                <a:gd name="connsiteX17" fmla="*/ 2875382 w 3047335"/>
                <a:gd name="connsiteY17" fmla="*/ 548089 h 2778367"/>
                <a:gd name="connsiteX18" fmla="*/ 3047335 w 3047335"/>
                <a:gd name="connsiteY18" fmla="*/ 759069 h 2778367"/>
                <a:gd name="connsiteX19" fmla="*/ 2875382 w 3047335"/>
                <a:gd name="connsiteY19" fmla="*/ 970049 h 2778367"/>
                <a:gd name="connsiteX20" fmla="*/ 2834863 w 3047335"/>
                <a:gd name="connsiteY20" fmla="*/ 974134 h 2778367"/>
                <a:gd name="connsiteX21" fmla="*/ 2834863 w 3047335"/>
                <a:gd name="connsiteY21" fmla="*/ 974424 h 2778367"/>
                <a:gd name="connsiteX22" fmla="*/ 2831980 w 3047335"/>
                <a:gd name="connsiteY22" fmla="*/ 974424 h 2778367"/>
                <a:gd name="connsiteX23" fmla="*/ 2381931 w 3047335"/>
                <a:gd name="connsiteY23" fmla="*/ 974424 h 2778367"/>
                <a:gd name="connsiteX24" fmla="*/ 1891751 w 3047335"/>
                <a:gd name="connsiteY24" fmla="*/ 1497925 h 2778367"/>
                <a:gd name="connsiteX25" fmla="*/ 1891751 w 3047335"/>
                <a:gd name="connsiteY25" fmla="*/ 2250406 h 2778367"/>
                <a:gd name="connsiteX26" fmla="*/ 1142998 w 3047335"/>
                <a:gd name="connsiteY26" fmla="*/ 2778367 h 2778367"/>
                <a:gd name="connsiteX27" fmla="*/ 1142998 w 3047335"/>
                <a:gd name="connsiteY27" fmla="*/ 1506560 h 2778367"/>
                <a:gd name="connsiteX28" fmla="*/ 4010 w 3047335"/>
                <a:gd name="connsiteY28" fmla="*/ 290147 h 2778367"/>
                <a:gd name="connsiteX29" fmla="*/ 0 w 3047335"/>
                <a:gd name="connsiteY29" fmla="*/ 290147 h 2778367"/>
                <a:gd name="connsiteX30" fmla="*/ 0 w 3047335"/>
                <a:gd name="connsiteY30" fmla="*/ 285864 h 2778367"/>
                <a:gd name="connsiteX31" fmla="*/ 0 w 3047335"/>
                <a:gd name="connsiteY31" fmla="*/ 32816 h 2778367"/>
                <a:gd name="connsiteX32" fmla="*/ 32816 w 3047335"/>
                <a:gd name="connsiteY32" fmla="*/ 0 h 2778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47335" h="2778367">
                  <a:moveTo>
                    <a:pt x="2686434" y="649222"/>
                  </a:moveTo>
                  <a:lnTo>
                    <a:pt x="2480724" y="868916"/>
                  </a:lnTo>
                  <a:lnTo>
                    <a:pt x="2831980" y="868916"/>
                  </a:lnTo>
                  <a:lnTo>
                    <a:pt x="2831980" y="866747"/>
                  </a:lnTo>
                  <a:cubicBezTo>
                    <a:pt x="2891449" y="866747"/>
                    <a:pt x="2939658" y="818538"/>
                    <a:pt x="2939658" y="759069"/>
                  </a:cubicBezTo>
                  <a:cubicBezTo>
                    <a:pt x="2939658" y="699600"/>
                    <a:pt x="2891449" y="651391"/>
                    <a:pt x="2831980" y="651391"/>
                  </a:cubicBezTo>
                  <a:lnTo>
                    <a:pt x="2831980" y="649222"/>
                  </a:lnTo>
                  <a:close/>
                  <a:moveTo>
                    <a:pt x="32816" y="0"/>
                  </a:moveTo>
                  <a:lnTo>
                    <a:pt x="2993848" y="0"/>
                  </a:lnTo>
                  <a:cubicBezTo>
                    <a:pt x="3011972" y="0"/>
                    <a:pt x="3026664" y="14692"/>
                    <a:pt x="3026664" y="32816"/>
                  </a:cubicBezTo>
                  <a:lnTo>
                    <a:pt x="3026664" y="285864"/>
                  </a:lnTo>
                  <a:lnTo>
                    <a:pt x="3026664" y="290147"/>
                  </a:lnTo>
                  <a:lnTo>
                    <a:pt x="3022654" y="290147"/>
                  </a:lnTo>
                  <a:lnTo>
                    <a:pt x="2785226" y="543714"/>
                  </a:lnTo>
                  <a:lnTo>
                    <a:pt x="2831980" y="543714"/>
                  </a:lnTo>
                  <a:lnTo>
                    <a:pt x="2834863" y="543714"/>
                  </a:lnTo>
                  <a:lnTo>
                    <a:pt x="2834863" y="544005"/>
                  </a:lnTo>
                  <a:lnTo>
                    <a:pt x="2875382" y="548089"/>
                  </a:lnTo>
                  <a:cubicBezTo>
                    <a:pt x="2973515" y="568170"/>
                    <a:pt x="3047335" y="654999"/>
                    <a:pt x="3047335" y="759069"/>
                  </a:cubicBezTo>
                  <a:cubicBezTo>
                    <a:pt x="3047335" y="863139"/>
                    <a:pt x="2973515" y="949968"/>
                    <a:pt x="2875382" y="970049"/>
                  </a:cubicBezTo>
                  <a:lnTo>
                    <a:pt x="2834863" y="974134"/>
                  </a:lnTo>
                  <a:lnTo>
                    <a:pt x="2834863" y="974424"/>
                  </a:lnTo>
                  <a:lnTo>
                    <a:pt x="2831980" y="974424"/>
                  </a:lnTo>
                  <a:lnTo>
                    <a:pt x="2381931" y="974424"/>
                  </a:lnTo>
                  <a:lnTo>
                    <a:pt x="1891751" y="1497925"/>
                  </a:lnTo>
                  <a:lnTo>
                    <a:pt x="1891751" y="2250406"/>
                  </a:lnTo>
                  <a:lnTo>
                    <a:pt x="1142998" y="2778367"/>
                  </a:lnTo>
                  <a:lnTo>
                    <a:pt x="1142998" y="1506560"/>
                  </a:lnTo>
                  <a:lnTo>
                    <a:pt x="4010" y="290147"/>
                  </a:lnTo>
                  <a:lnTo>
                    <a:pt x="0" y="290147"/>
                  </a:lnTo>
                  <a:lnTo>
                    <a:pt x="0" y="285864"/>
                  </a:lnTo>
                  <a:lnTo>
                    <a:pt x="0" y="32816"/>
                  </a:lnTo>
                  <a:cubicBezTo>
                    <a:pt x="0" y="14692"/>
                    <a:pt x="14692" y="0"/>
                    <a:pt x="3281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8" name="Rectangle 5">
              <a:extLst>
                <a:ext uri="{FF2B5EF4-FFF2-40B4-BE49-F238E27FC236}">
                  <a16:creationId xmlns:a16="http://schemas.microsoft.com/office/drawing/2014/main" id="{85B4E09E-7CBB-4048-B097-1F610CA3787D}"/>
                </a:ext>
              </a:extLst>
            </p:cNvPr>
            <p:cNvSpPr/>
            <p:nvPr/>
          </p:nvSpPr>
          <p:spPr>
            <a:xfrm>
              <a:off x="4580792" y="1987062"/>
              <a:ext cx="3026664" cy="10550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TextBox 18">
            <a:extLst>
              <a:ext uri="{FF2B5EF4-FFF2-40B4-BE49-F238E27FC236}">
                <a16:creationId xmlns:a16="http://schemas.microsoft.com/office/drawing/2014/main" id="{F9D9BA1A-90E5-4909-8049-ACBAC80309D2}"/>
              </a:ext>
            </a:extLst>
          </p:cNvPr>
          <p:cNvSpPr txBox="1"/>
          <p:nvPr/>
        </p:nvSpPr>
        <p:spPr>
          <a:xfrm>
            <a:off x="827690" y="415359"/>
            <a:ext cx="230736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dirty="0">
                <a:solidFill>
                  <a:schemeClr val="accent4">
                    <a:lumMod val="40000"/>
                    <a:lumOff val="60000"/>
                  </a:schemeClr>
                </a:solidFill>
                <a:cs typeface="Arial" pitchFamily="34" charset="0"/>
              </a:rPr>
              <a:t>10100110100100001010100111101110110110110101010000111001010110010101001110101000101010001011010110110110100010101110001010100010100010111010110001001101001101001000010101001111011101101101101010100001110010101100101010011101010001010100010110101101101101001</a:t>
            </a:r>
          </a:p>
        </p:txBody>
      </p:sp>
      <p:sp>
        <p:nvSpPr>
          <p:cNvPr id="59" name="TextBox 31">
            <a:extLst>
              <a:ext uri="{FF2B5EF4-FFF2-40B4-BE49-F238E27FC236}">
                <a16:creationId xmlns:a16="http://schemas.microsoft.com/office/drawing/2014/main" id="{32C2ED32-7B98-42A4-946E-D5E48901A6FB}"/>
              </a:ext>
            </a:extLst>
          </p:cNvPr>
          <p:cNvSpPr txBox="1"/>
          <p:nvPr/>
        </p:nvSpPr>
        <p:spPr>
          <a:xfrm>
            <a:off x="3786507" y="2312098"/>
            <a:ext cx="658571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כאשר משתנה הקורס הפך למשתנה אינטראקציה עם מידת שחצנות- ההשפעה של שני המשתנים יחד הפכה למובהקת, מדד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R2</a:t>
            </a:r>
            <a:r>
              <a:rPr lang="he-IL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עלה משמעותית.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TextBox 31">
            <a:extLst>
              <a:ext uri="{FF2B5EF4-FFF2-40B4-BE49-F238E27FC236}">
                <a16:creationId xmlns:a16="http://schemas.microsoft.com/office/drawing/2014/main" id="{A3CD8F31-73D3-452B-9C12-56936F6BA700}"/>
              </a:ext>
            </a:extLst>
          </p:cNvPr>
          <p:cNvSpPr txBox="1"/>
          <p:nvPr/>
        </p:nvSpPr>
        <p:spPr>
          <a:xfrm>
            <a:off x="3986617" y="3686400"/>
            <a:ext cx="658571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נמצאו קלסתרים עם מאפיינים דמוגרפים מסוימים שנמצאו טובים יותר </a:t>
            </a:r>
          </a:p>
          <a:p>
            <a:pPr algn="r" rtl="1">
              <a:lnSpc>
                <a:spcPct val="150000"/>
              </a:lnSpc>
            </a:pPr>
            <a:r>
              <a:rPr lang="he-IL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בקורס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he-IL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ולהפך.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5416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5596B00-0CE2-44C6-9AC5-0B5BC6F6C4D9}"/>
              </a:ext>
            </a:extLst>
          </p:cNvPr>
          <p:cNvGrpSpPr/>
          <p:nvPr/>
        </p:nvGrpSpPr>
        <p:grpSpPr>
          <a:xfrm>
            <a:off x="3468549" y="2276475"/>
            <a:ext cx="5269188" cy="3419474"/>
            <a:chOff x="4655870" y="2637505"/>
            <a:chExt cx="2716484" cy="1217603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DF549E6-5337-42BD-9C5E-4FF911D21EC1}"/>
                </a:ext>
              </a:extLst>
            </p:cNvPr>
            <p:cNvGrpSpPr/>
            <p:nvPr/>
          </p:nvGrpSpPr>
          <p:grpSpPr>
            <a:xfrm>
              <a:off x="6233054" y="2743150"/>
              <a:ext cx="1139300" cy="952543"/>
              <a:chOff x="5133714" y="3583707"/>
              <a:chExt cx="474339" cy="396585"/>
            </a:xfrm>
          </p:grpSpPr>
          <p:cxnSp>
            <p:nvCxnSpPr>
              <p:cNvPr id="12" name="Connector: Elbow 11">
                <a:extLst>
                  <a:ext uri="{FF2B5EF4-FFF2-40B4-BE49-F238E27FC236}">
                    <a16:creationId xmlns:a16="http://schemas.microsoft.com/office/drawing/2014/main" id="{99FF6450-5DCF-4EA4-9ECD-5DECDA3BADB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23467" y="3590067"/>
                <a:ext cx="291134" cy="278415"/>
              </a:xfrm>
              <a:prstGeom prst="bentConnector3">
                <a:avLst>
                  <a:gd name="adj1" fmla="val 98706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nector: Elbow 12">
                <a:extLst>
                  <a:ext uri="{FF2B5EF4-FFF2-40B4-BE49-F238E27FC236}">
                    <a16:creationId xmlns:a16="http://schemas.microsoft.com/office/drawing/2014/main" id="{637BD6F9-CEA8-471A-B6D6-3D7D3748ACC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72591" y="3544830"/>
                <a:ext cx="396585" cy="474339"/>
              </a:xfrm>
              <a:prstGeom prst="bentConnector3">
                <a:avLst>
                  <a:gd name="adj1" fmla="val 10131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C2EA36-2D13-4B3D-BFC3-A102F4DEB439}"/>
                </a:ext>
              </a:extLst>
            </p:cNvPr>
            <p:cNvCxnSpPr>
              <a:cxnSpLocks/>
            </p:cNvCxnSpPr>
            <p:nvPr/>
          </p:nvCxnSpPr>
          <p:spPr>
            <a:xfrm>
              <a:off x="6001025" y="2637505"/>
              <a:ext cx="13087" cy="1217603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C99EAA-C1C3-4CCA-BEBA-AC2A865E88E4}"/>
                </a:ext>
              </a:extLst>
            </p:cNvPr>
            <p:cNvGrpSpPr/>
            <p:nvPr/>
          </p:nvGrpSpPr>
          <p:grpSpPr>
            <a:xfrm flipH="1">
              <a:off x="4655870" y="2743153"/>
              <a:ext cx="1159245" cy="952554"/>
              <a:chOff x="5125409" y="3583703"/>
              <a:chExt cx="482643" cy="396589"/>
            </a:xfrm>
          </p:grpSpPr>
          <p:cxnSp>
            <p:nvCxnSpPr>
              <p:cNvPr id="10" name="Connector: Elbow 9">
                <a:extLst>
                  <a:ext uri="{FF2B5EF4-FFF2-40B4-BE49-F238E27FC236}">
                    <a16:creationId xmlns:a16="http://schemas.microsoft.com/office/drawing/2014/main" id="{3275D676-AD17-49C5-9DEA-18E954D494C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17648" y="3581177"/>
                <a:ext cx="291129" cy="296190"/>
              </a:xfrm>
              <a:prstGeom prst="bentConnector3">
                <a:avLst>
                  <a:gd name="adj1" fmla="val 10092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nector: Elbow 10">
                <a:extLst>
                  <a:ext uri="{FF2B5EF4-FFF2-40B4-BE49-F238E27FC236}">
                    <a16:creationId xmlns:a16="http://schemas.microsoft.com/office/drawing/2014/main" id="{7437482D-2332-417F-9573-94FD96A7798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68436" y="3540676"/>
                <a:ext cx="396589" cy="482643"/>
              </a:xfrm>
              <a:prstGeom prst="bentConnector3">
                <a:avLst>
                  <a:gd name="adj1" fmla="val 99215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080A5CE-2A27-4A71-B160-441332CC772B}"/>
              </a:ext>
            </a:extLst>
          </p:cNvPr>
          <p:cNvSpPr/>
          <p:nvPr/>
        </p:nvSpPr>
        <p:spPr>
          <a:xfrm>
            <a:off x="-9524" y="2836196"/>
            <a:ext cx="12196762" cy="136039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FBFAD-318C-47E8-A82D-2EDEDE3F63EE}"/>
              </a:ext>
            </a:extLst>
          </p:cNvPr>
          <p:cNvSpPr/>
          <p:nvPr/>
        </p:nvSpPr>
        <p:spPr>
          <a:xfrm>
            <a:off x="-4762" y="2938634"/>
            <a:ext cx="12196762" cy="115551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2888660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8237F776-235B-43B7-A208-7106E24CBAFE}"/>
              </a:ext>
            </a:extLst>
          </p:cNvPr>
          <p:cNvSpPr>
            <a:spLocks noChangeAspect="1"/>
          </p:cNvSpPr>
          <p:nvPr/>
        </p:nvSpPr>
        <p:spPr>
          <a:xfrm flipH="1">
            <a:off x="4878758" y="1367871"/>
            <a:ext cx="2434484" cy="131165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103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68D0D0A-766B-4E2C-9F98-01DD52DEE93B}"/>
              </a:ext>
            </a:extLst>
          </p:cNvPr>
          <p:cNvPicPr>
            <a:picLocks noGrp="1" noChangeAspect="1" noChangeArrowheads="1"/>
          </p:cNvPicPr>
          <p:nvPr>
            <p:ph type="pic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9" b="4319"/>
          <a:stretch>
            <a:fillRect/>
          </a:stretch>
        </p:blipFill>
        <p:spPr bwMode="auto">
          <a:xfrm>
            <a:off x="1114502" y="3437652"/>
            <a:ext cx="1966290" cy="17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ADCB817-81A7-4D8C-9BB8-38CEF2AD26C6}"/>
              </a:ext>
            </a:extLst>
          </p:cNvPr>
          <p:cNvPicPr>
            <a:picLocks noGrp="1" noChangeAspect="1" noChangeArrowheads="1"/>
          </p:cNvPicPr>
          <p:nvPr>
            <p:ph type="pic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3" b="3443"/>
          <a:stretch>
            <a:fillRect/>
          </a:stretch>
        </p:blipFill>
        <p:spPr bwMode="auto">
          <a:xfrm>
            <a:off x="5357722" y="3796195"/>
            <a:ext cx="1834381" cy="1734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15B92AA2-B472-4234-BF55-A8565AC13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034" y="1312994"/>
            <a:ext cx="1975607" cy="1855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47C190B8-934B-4AC6-918E-0E509FB80571}"/>
              </a:ext>
            </a:extLst>
          </p:cNvPr>
          <p:cNvPicPr>
            <a:picLocks noGrp="1" noChangeAspect="1" noChangeArrowheads="1"/>
          </p:cNvPicPr>
          <p:nvPr>
            <p:ph type="pic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7" b="4847"/>
          <a:stretch>
            <a:fillRect/>
          </a:stretch>
        </p:blipFill>
        <p:spPr bwMode="auto">
          <a:xfrm>
            <a:off x="3479651" y="1274417"/>
            <a:ext cx="2103888" cy="1911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30DAB27-4C22-44B8-804D-56109DAD4890}"/>
              </a:ext>
            </a:extLst>
          </p:cNvPr>
          <p:cNvPicPr>
            <a:picLocks noGrp="1" noChangeAspect="1" noChangeArrowheads="1"/>
          </p:cNvPicPr>
          <p:nvPr>
            <p:ph type="pic" idx="15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8" b="5418"/>
          <a:stretch>
            <a:fillRect/>
          </a:stretch>
        </p:blipFill>
        <p:spPr bwMode="auto">
          <a:xfrm>
            <a:off x="9373586" y="3475334"/>
            <a:ext cx="1899290" cy="172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220914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he-IL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חברי הקבוצה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" name="קבוצה 5">
            <a:extLst>
              <a:ext uri="{FF2B5EF4-FFF2-40B4-BE49-F238E27FC236}">
                <a16:creationId xmlns:a16="http://schemas.microsoft.com/office/drawing/2014/main" id="{873D7341-3F60-4587-AD9E-A7FD3FF84320}"/>
              </a:ext>
            </a:extLst>
          </p:cNvPr>
          <p:cNvGrpSpPr/>
          <p:nvPr/>
        </p:nvGrpSpPr>
        <p:grpSpPr>
          <a:xfrm>
            <a:off x="5315927" y="5127090"/>
            <a:ext cx="1966290" cy="1301050"/>
            <a:chOff x="905623" y="3840068"/>
            <a:chExt cx="2298160" cy="1322426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7C625E3-018D-4C17-9030-AC553CCC81F7}"/>
                </a:ext>
              </a:extLst>
            </p:cNvPr>
            <p:cNvSpPr/>
            <p:nvPr/>
          </p:nvSpPr>
          <p:spPr>
            <a:xfrm>
              <a:off x="905623" y="4156521"/>
              <a:ext cx="229816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05CAD4-A5C8-4B98-BAAE-C1C9C48E7480}"/>
                </a:ext>
              </a:extLst>
            </p:cNvPr>
            <p:cNvSpPr/>
            <p:nvPr/>
          </p:nvSpPr>
          <p:spPr>
            <a:xfrm>
              <a:off x="1694703" y="3840068"/>
              <a:ext cx="720000" cy="72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32" name="Group 11">
              <a:extLst>
                <a:ext uri="{FF2B5EF4-FFF2-40B4-BE49-F238E27FC236}">
                  <a16:creationId xmlns:a16="http://schemas.microsoft.com/office/drawing/2014/main" id="{5CFAA1FF-2D1A-4F1D-95E2-C8E96E124221}"/>
                </a:ext>
              </a:extLst>
            </p:cNvPr>
            <p:cNvGrpSpPr/>
            <p:nvPr/>
          </p:nvGrpSpPr>
          <p:grpSpPr>
            <a:xfrm>
              <a:off x="1154603" y="4640616"/>
              <a:ext cx="1800200" cy="521878"/>
              <a:chOff x="2851759" y="3796461"/>
              <a:chExt cx="1800000" cy="521878"/>
            </a:xfrm>
          </p:grpSpPr>
          <p:sp>
            <p:nvSpPr>
              <p:cNvPr id="33" name="Text Placeholder 3">
                <a:extLst>
                  <a:ext uri="{FF2B5EF4-FFF2-40B4-BE49-F238E27FC236}">
                    <a16:creationId xmlns:a16="http://schemas.microsoft.com/office/drawing/2014/main" id="{BFCBA652-D966-4451-AC1F-C6FE13F8557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3796461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he-IL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ליאור חיות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xt Placeholder 5">
                <a:extLst>
                  <a:ext uri="{FF2B5EF4-FFF2-40B4-BE49-F238E27FC236}">
                    <a16:creationId xmlns:a16="http://schemas.microsoft.com/office/drawing/2014/main" id="{637FDC64-C759-4973-9FD6-1AC618E2BF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4086246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dirty="0">
                    <a:solidFill>
                      <a:schemeClr val="accent4"/>
                    </a:solidFill>
                    <a:cs typeface="Arial" pitchFamily="34" charset="0"/>
                  </a:rPr>
                  <a:t>Manager</a:t>
                </a:r>
              </a:p>
            </p:txBody>
          </p:sp>
        </p:grpSp>
        <p:sp>
          <p:nvSpPr>
            <p:cNvPr id="54" name="Freeform 23">
              <a:extLst>
                <a:ext uri="{FF2B5EF4-FFF2-40B4-BE49-F238E27FC236}">
                  <a16:creationId xmlns:a16="http://schemas.microsoft.com/office/drawing/2014/main" id="{1B284510-0831-4BA6-90CD-3E0E677F8C23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866435" y="4092564"/>
              <a:ext cx="395260" cy="251492"/>
            </a:xfrm>
            <a:custGeom>
              <a:avLst/>
              <a:gdLst/>
              <a:ahLst/>
              <a:cxnLst/>
              <a:rect l="l" t="t" r="r" b="b"/>
              <a:pathLst>
                <a:path w="3980365" h="2532594">
                  <a:moveTo>
                    <a:pt x="1988360" y="58973"/>
                  </a:moveTo>
                  <a:cubicBezTo>
                    <a:pt x="1988306" y="58975"/>
                    <a:pt x="1988252" y="58977"/>
                    <a:pt x="1988199" y="58995"/>
                  </a:cubicBezTo>
                  <a:cubicBezTo>
                    <a:pt x="1988145" y="58977"/>
                    <a:pt x="1988091" y="58975"/>
                    <a:pt x="1988037" y="58973"/>
                  </a:cubicBezTo>
                  <a:lnTo>
                    <a:pt x="1988037" y="59017"/>
                  </a:lnTo>
                  <a:cubicBezTo>
                    <a:pt x="1574406" y="74019"/>
                    <a:pt x="1375335" y="406725"/>
                    <a:pt x="1370318" y="708381"/>
                  </a:cubicBezTo>
                  <a:cubicBezTo>
                    <a:pt x="1362506" y="1089140"/>
                    <a:pt x="1497435" y="1312904"/>
                    <a:pt x="1568575" y="1407072"/>
                  </a:cubicBezTo>
                  <a:cubicBezTo>
                    <a:pt x="1631785" y="1490670"/>
                    <a:pt x="1727890" y="1649476"/>
                    <a:pt x="1617443" y="1704159"/>
                  </a:cubicBezTo>
                  <a:cubicBezTo>
                    <a:pt x="1318592" y="1846636"/>
                    <a:pt x="1062028" y="1946829"/>
                    <a:pt x="927030" y="2049664"/>
                  </a:cubicBezTo>
                  <a:cubicBezTo>
                    <a:pt x="705669" y="2234426"/>
                    <a:pt x="740656" y="2445615"/>
                    <a:pt x="754501" y="2532594"/>
                  </a:cubicBezTo>
                  <a:lnTo>
                    <a:pt x="1988199" y="2531551"/>
                  </a:lnTo>
                  <a:lnTo>
                    <a:pt x="3221896" y="2532594"/>
                  </a:lnTo>
                  <a:cubicBezTo>
                    <a:pt x="3235741" y="2445615"/>
                    <a:pt x="3270728" y="2234426"/>
                    <a:pt x="3049367" y="2049664"/>
                  </a:cubicBezTo>
                  <a:cubicBezTo>
                    <a:pt x="2914369" y="1946829"/>
                    <a:pt x="2657805" y="1846636"/>
                    <a:pt x="2358954" y="1704159"/>
                  </a:cubicBezTo>
                  <a:cubicBezTo>
                    <a:pt x="2248507" y="1649476"/>
                    <a:pt x="2344612" y="1490670"/>
                    <a:pt x="2407822" y="1407072"/>
                  </a:cubicBezTo>
                  <a:cubicBezTo>
                    <a:pt x="2478962" y="1312904"/>
                    <a:pt x="2613891" y="1089140"/>
                    <a:pt x="2606079" y="708381"/>
                  </a:cubicBezTo>
                  <a:cubicBezTo>
                    <a:pt x="2601062" y="406725"/>
                    <a:pt x="2401991" y="74019"/>
                    <a:pt x="1988360" y="59017"/>
                  </a:cubicBezTo>
                  <a:close/>
                  <a:moveTo>
                    <a:pt x="1093515" y="0"/>
                  </a:moveTo>
                  <a:cubicBezTo>
                    <a:pt x="736613" y="12826"/>
                    <a:pt x="553627" y="327881"/>
                    <a:pt x="549299" y="588096"/>
                  </a:cubicBezTo>
                  <a:cubicBezTo>
                    <a:pt x="542562" y="916461"/>
                    <a:pt x="658924" y="1109434"/>
                    <a:pt x="720275" y="1190644"/>
                  </a:cubicBezTo>
                  <a:cubicBezTo>
                    <a:pt x="774787" y="1262738"/>
                    <a:pt x="857667" y="1399692"/>
                    <a:pt x="762418" y="1446850"/>
                  </a:cubicBezTo>
                  <a:cubicBezTo>
                    <a:pt x="504691" y="1569722"/>
                    <a:pt x="283431" y="1656128"/>
                    <a:pt x="167010" y="1744812"/>
                  </a:cubicBezTo>
                  <a:cubicBezTo>
                    <a:pt x="-23891" y="1904150"/>
                    <a:pt x="672" y="2013351"/>
                    <a:pt x="1392" y="2161289"/>
                  </a:cubicBezTo>
                  <a:cubicBezTo>
                    <a:pt x="356083" y="2160989"/>
                    <a:pt x="261990" y="2166300"/>
                    <a:pt x="616681" y="2166000"/>
                  </a:cubicBezTo>
                  <a:cubicBezTo>
                    <a:pt x="794788" y="1846239"/>
                    <a:pt x="1045824" y="1778915"/>
                    <a:pt x="1453932" y="1593789"/>
                  </a:cubicBezTo>
                  <a:cubicBezTo>
                    <a:pt x="1171572" y="1115084"/>
                    <a:pt x="1046285" y="714919"/>
                    <a:pt x="1414663" y="124017"/>
                  </a:cubicBezTo>
                  <a:cubicBezTo>
                    <a:pt x="1309485" y="41539"/>
                    <a:pt x="1305280" y="26381"/>
                    <a:pt x="1093515" y="0"/>
                  </a:cubicBezTo>
                  <a:close/>
                  <a:moveTo>
                    <a:pt x="2886850" y="0"/>
                  </a:moveTo>
                  <a:cubicBezTo>
                    <a:pt x="2675085" y="26381"/>
                    <a:pt x="2670880" y="41539"/>
                    <a:pt x="2565702" y="124017"/>
                  </a:cubicBezTo>
                  <a:cubicBezTo>
                    <a:pt x="2934080" y="714919"/>
                    <a:pt x="2808793" y="1115084"/>
                    <a:pt x="2526433" y="1593789"/>
                  </a:cubicBezTo>
                  <a:cubicBezTo>
                    <a:pt x="2934542" y="1778915"/>
                    <a:pt x="3185577" y="1846239"/>
                    <a:pt x="3363685" y="2166000"/>
                  </a:cubicBezTo>
                  <a:cubicBezTo>
                    <a:pt x="3718376" y="2166300"/>
                    <a:pt x="3624282" y="2160989"/>
                    <a:pt x="3978973" y="2161289"/>
                  </a:cubicBezTo>
                  <a:cubicBezTo>
                    <a:pt x="3979693" y="2013351"/>
                    <a:pt x="4004256" y="1904150"/>
                    <a:pt x="3813355" y="1744812"/>
                  </a:cubicBezTo>
                  <a:cubicBezTo>
                    <a:pt x="3696934" y="1656128"/>
                    <a:pt x="3475674" y="1569722"/>
                    <a:pt x="3217947" y="1446850"/>
                  </a:cubicBezTo>
                  <a:cubicBezTo>
                    <a:pt x="3122698" y="1399692"/>
                    <a:pt x="3205579" y="1262738"/>
                    <a:pt x="3260090" y="1190644"/>
                  </a:cubicBezTo>
                  <a:cubicBezTo>
                    <a:pt x="3321441" y="1109434"/>
                    <a:pt x="3437803" y="916461"/>
                    <a:pt x="3431066" y="588096"/>
                  </a:cubicBezTo>
                  <a:cubicBezTo>
                    <a:pt x="3426739" y="327881"/>
                    <a:pt x="3243752" y="12826"/>
                    <a:pt x="28868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קבוצה 2">
            <a:extLst>
              <a:ext uri="{FF2B5EF4-FFF2-40B4-BE49-F238E27FC236}">
                <a16:creationId xmlns:a16="http://schemas.microsoft.com/office/drawing/2014/main" id="{2E07F33B-0BBC-4452-A105-1557FE5A41EC}"/>
              </a:ext>
            </a:extLst>
          </p:cNvPr>
          <p:cNvGrpSpPr/>
          <p:nvPr/>
        </p:nvGrpSpPr>
        <p:grpSpPr>
          <a:xfrm>
            <a:off x="6942034" y="2855774"/>
            <a:ext cx="2118386" cy="1322426"/>
            <a:chOff x="8967782" y="3840068"/>
            <a:chExt cx="2304058" cy="132242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56FFC84-2285-44D7-994C-6139884A23A3}"/>
                </a:ext>
              </a:extLst>
            </p:cNvPr>
            <p:cNvSpPr/>
            <p:nvPr/>
          </p:nvSpPr>
          <p:spPr>
            <a:xfrm>
              <a:off x="8967782" y="4156521"/>
              <a:ext cx="2304058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07F59A5-09B7-4A8B-BF39-0707A96D2299}"/>
                </a:ext>
              </a:extLst>
            </p:cNvPr>
            <p:cNvSpPr/>
            <p:nvPr/>
          </p:nvSpPr>
          <p:spPr>
            <a:xfrm>
              <a:off x="9759811" y="3840068"/>
              <a:ext cx="720000" cy="72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44" name="Group 36">
              <a:extLst>
                <a:ext uri="{FF2B5EF4-FFF2-40B4-BE49-F238E27FC236}">
                  <a16:creationId xmlns:a16="http://schemas.microsoft.com/office/drawing/2014/main" id="{4809C7BB-0AB6-40AB-A4EF-8827CE30B995}"/>
                </a:ext>
              </a:extLst>
            </p:cNvPr>
            <p:cNvGrpSpPr/>
            <p:nvPr/>
          </p:nvGrpSpPr>
          <p:grpSpPr>
            <a:xfrm>
              <a:off x="9219711" y="4640616"/>
              <a:ext cx="1800200" cy="521878"/>
              <a:chOff x="2851759" y="3796461"/>
              <a:chExt cx="1800000" cy="521878"/>
            </a:xfrm>
          </p:grpSpPr>
          <p:sp>
            <p:nvSpPr>
              <p:cNvPr id="45" name="Text Placeholder 3">
                <a:extLst>
                  <a:ext uri="{FF2B5EF4-FFF2-40B4-BE49-F238E27FC236}">
                    <a16:creationId xmlns:a16="http://schemas.microsoft.com/office/drawing/2014/main" id="{0B77287C-0DCE-4946-83F2-1E313CABC9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3796461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he-IL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בר </a:t>
                </a:r>
                <a:r>
                  <a:rPr lang="he-IL" sz="14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לניאדו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6" name="Text Placeholder 5">
                <a:extLst>
                  <a:ext uri="{FF2B5EF4-FFF2-40B4-BE49-F238E27FC236}">
                    <a16:creationId xmlns:a16="http://schemas.microsoft.com/office/drawing/2014/main" id="{4668AE31-7C91-4C5D-888C-2B60DE97CE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4086246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200" dirty="0">
                    <a:solidFill>
                      <a:schemeClr val="accent1"/>
                    </a:solidFill>
                  </a:rPr>
                  <a:t>Senior Data scientist</a:t>
                </a:r>
              </a:p>
            </p:txBody>
          </p:sp>
        </p:grpSp>
        <p:sp>
          <p:nvSpPr>
            <p:cNvPr id="55" name="Oval 21">
              <a:extLst>
                <a:ext uri="{FF2B5EF4-FFF2-40B4-BE49-F238E27FC236}">
                  <a16:creationId xmlns:a16="http://schemas.microsoft.com/office/drawing/2014/main" id="{5A3F6BB7-B099-4CF1-ADB1-B2CA3D8255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26772" y="4017378"/>
              <a:ext cx="395260" cy="396194"/>
            </a:xfrm>
            <a:custGeom>
              <a:avLst/>
              <a:gdLst/>
              <a:ahLst/>
              <a:cxnLst/>
              <a:rect l="l" t="t" r="r" b="b"/>
              <a:pathLst>
                <a:path w="3866431" h="3921936">
                  <a:moveTo>
                    <a:pt x="3673551" y="1918004"/>
                  </a:moveTo>
                  <a:lnTo>
                    <a:pt x="3689615" y="1928004"/>
                  </a:lnTo>
                  <a:lnTo>
                    <a:pt x="3673551" y="1923989"/>
                  </a:lnTo>
                  <a:close/>
                  <a:moveTo>
                    <a:pt x="1973868" y="1267034"/>
                  </a:moveTo>
                  <a:cubicBezTo>
                    <a:pt x="1644528" y="1247265"/>
                    <a:pt x="1335642" y="1460585"/>
                    <a:pt x="1246922" y="1791693"/>
                  </a:cubicBezTo>
                  <a:cubicBezTo>
                    <a:pt x="1145527" y="2170102"/>
                    <a:pt x="1370092" y="2559060"/>
                    <a:pt x="1748502" y="2660455"/>
                  </a:cubicBezTo>
                  <a:cubicBezTo>
                    <a:pt x="2126911" y="2761848"/>
                    <a:pt x="2515869" y="2537284"/>
                    <a:pt x="2617263" y="2158875"/>
                  </a:cubicBezTo>
                  <a:cubicBezTo>
                    <a:pt x="2718658" y="1780466"/>
                    <a:pt x="2494093" y="1391508"/>
                    <a:pt x="2115683" y="1290113"/>
                  </a:cubicBezTo>
                  <a:cubicBezTo>
                    <a:pt x="2068382" y="1277439"/>
                    <a:pt x="2020916" y="1269858"/>
                    <a:pt x="1973868" y="1267034"/>
                  </a:cubicBezTo>
                  <a:close/>
                  <a:moveTo>
                    <a:pt x="1884148" y="778913"/>
                  </a:moveTo>
                  <a:cubicBezTo>
                    <a:pt x="2001814" y="774234"/>
                    <a:pt x="2122171" y="786977"/>
                    <a:pt x="2241901" y="819059"/>
                  </a:cubicBezTo>
                  <a:cubicBezTo>
                    <a:pt x="2880466" y="990162"/>
                    <a:pt x="3259419" y="1646529"/>
                    <a:pt x="3088317" y="2285093"/>
                  </a:cubicBezTo>
                  <a:cubicBezTo>
                    <a:pt x="2917214" y="2923658"/>
                    <a:pt x="2260847" y="3302611"/>
                    <a:pt x="1622284" y="3131508"/>
                  </a:cubicBezTo>
                  <a:cubicBezTo>
                    <a:pt x="983718" y="2960406"/>
                    <a:pt x="604765" y="2304038"/>
                    <a:pt x="775868" y="1665473"/>
                  </a:cubicBezTo>
                  <a:cubicBezTo>
                    <a:pt x="914889" y="1146640"/>
                    <a:pt x="1374260" y="799191"/>
                    <a:pt x="1884148" y="778913"/>
                  </a:cubicBezTo>
                  <a:close/>
                  <a:moveTo>
                    <a:pt x="1877044" y="601672"/>
                  </a:moveTo>
                  <a:cubicBezTo>
                    <a:pt x="1291617" y="624954"/>
                    <a:pt x="764192" y="1023877"/>
                    <a:pt x="604575" y="1619576"/>
                  </a:cubicBezTo>
                  <a:cubicBezTo>
                    <a:pt x="408124" y="2352745"/>
                    <a:pt x="843218" y="3106349"/>
                    <a:pt x="1576386" y="3302801"/>
                  </a:cubicBezTo>
                  <a:cubicBezTo>
                    <a:pt x="2309553" y="3499253"/>
                    <a:pt x="3063157" y="3064158"/>
                    <a:pt x="3259610" y="2330990"/>
                  </a:cubicBezTo>
                  <a:cubicBezTo>
                    <a:pt x="3456061" y="1597823"/>
                    <a:pt x="3020967" y="844219"/>
                    <a:pt x="2287799" y="647766"/>
                  </a:cubicBezTo>
                  <a:cubicBezTo>
                    <a:pt x="2150330" y="610931"/>
                    <a:pt x="2012143" y="596300"/>
                    <a:pt x="1877044" y="601672"/>
                  </a:cubicBezTo>
                  <a:close/>
                  <a:moveTo>
                    <a:pt x="2155203" y="0"/>
                  </a:moveTo>
                  <a:lnTo>
                    <a:pt x="2726520" y="153083"/>
                  </a:lnTo>
                  <a:lnTo>
                    <a:pt x="2718332" y="639676"/>
                  </a:lnTo>
                  <a:lnTo>
                    <a:pt x="2703388" y="635671"/>
                  </a:lnTo>
                  <a:cubicBezTo>
                    <a:pt x="2825157" y="704200"/>
                    <a:pt x="2935213" y="788233"/>
                    <a:pt x="3028302" y="887881"/>
                  </a:cubicBezTo>
                  <a:lnTo>
                    <a:pt x="3461490" y="780167"/>
                  </a:lnTo>
                  <a:lnTo>
                    <a:pt x="3739170" y="1302405"/>
                  </a:lnTo>
                  <a:lnTo>
                    <a:pt x="3430511" y="1580676"/>
                  </a:lnTo>
                  <a:cubicBezTo>
                    <a:pt x="3469203" y="1721610"/>
                    <a:pt x="3487439" y="1869186"/>
                    <a:pt x="3480892" y="2019195"/>
                  </a:cubicBezTo>
                  <a:lnTo>
                    <a:pt x="3866431" y="2233221"/>
                  </a:lnTo>
                  <a:lnTo>
                    <a:pt x="3713346" y="2804538"/>
                  </a:lnTo>
                  <a:lnTo>
                    <a:pt x="3245518" y="2796670"/>
                  </a:lnTo>
                  <a:cubicBezTo>
                    <a:pt x="3186368" y="2895500"/>
                    <a:pt x="3114705" y="2984636"/>
                    <a:pt x="3034406" y="3064209"/>
                  </a:cubicBezTo>
                  <a:lnTo>
                    <a:pt x="3188044" y="3465205"/>
                  </a:lnTo>
                  <a:lnTo>
                    <a:pt x="2703542" y="3804459"/>
                  </a:lnTo>
                  <a:lnTo>
                    <a:pt x="2511083" y="3637373"/>
                  </a:lnTo>
                  <a:lnTo>
                    <a:pt x="2510721" y="3637782"/>
                  </a:lnTo>
                  <a:lnTo>
                    <a:pt x="2469028" y="3600862"/>
                  </a:lnTo>
                  <a:lnTo>
                    <a:pt x="2336049" y="3485413"/>
                  </a:lnTo>
                  <a:lnTo>
                    <a:pt x="2337504" y="3484394"/>
                  </a:lnTo>
                  <a:lnTo>
                    <a:pt x="2321804" y="3470491"/>
                  </a:lnTo>
                  <a:cubicBezTo>
                    <a:pt x="2198912" y="3505261"/>
                    <a:pt x="2070236" y="3521441"/>
                    <a:pt x="1939394" y="3520711"/>
                  </a:cubicBezTo>
                  <a:lnTo>
                    <a:pt x="1716657" y="3921936"/>
                  </a:lnTo>
                  <a:lnTo>
                    <a:pt x="1145338" y="3768853"/>
                  </a:lnTo>
                  <a:lnTo>
                    <a:pt x="1153058" y="3310015"/>
                  </a:lnTo>
                  <a:cubicBezTo>
                    <a:pt x="1031991" y="3241016"/>
                    <a:pt x="922646" y="3156634"/>
                    <a:pt x="830223" y="3056799"/>
                  </a:cubicBezTo>
                  <a:lnTo>
                    <a:pt x="837628" y="3072678"/>
                  </a:lnTo>
                  <a:lnTo>
                    <a:pt x="359851" y="3165234"/>
                  </a:lnTo>
                  <a:lnTo>
                    <a:pt x="109883" y="2629179"/>
                  </a:lnTo>
                  <a:lnTo>
                    <a:pt x="433005" y="2367184"/>
                  </a:lnTo>
                  <a:cubicBezTo>
                    <a:pt x="398515" y="2240774"/>
                    <a:pt x="380498" y="2109034"/>
                    <a:pt x="380471" y="1974963"/>
                  </a:cubicBezTo>
                  <a:lnTo>
                    <a:pt x="0" y="1763749"/>
                  </a:lnTo>
                  <a:lnTo>
                    <a:pt x="153083" y="1192432"/>
                  </a:lnTo>
                  <a:lnTo>
                    <a:pt x="589083" y="1199766"/>
                  </a:lnTo>
                  <a:cubicBezTo>
                    <a:pt x="648234" y="1095383"/>
                    <a:pt x="719659" y="1000210"/>
                    <a:pt x="800459" y="915022"/>
                  </a:cubicBezTo>
                  <a:lnTo>
                    <a:pt x="654428" y="464617"/>
                  </a:lnTo>
                  <a:lnTo>
                    <a:pt x="1156025" y="151183"/>
                  </a:lnTo>
                  <a:lnTo>
                    <a:pt x="1506312" y="489026"/>
                  </a:lnTo>
                  <a:lnTo>
                    <a:pt x="1502791" y="491226"/>
                  </a:lnTo>
                  <a:cubicBezTo>
                    <a:pt x="1640493" y="447897"/>
                    <a:pt x="1785874" y="427870"/>
                    <a:pt x="1933939" y="429497"/>
                  </a:cubicBezTo>
                  <a:lnTo>
                    <a:pt x="1918994" y="42549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קבוצה 49">
            <a:extLst>
              <a:ext uri="{FF2B5EF4-FFF2-40B4-BE49-F238E27FC236}">
                <a16:creationId xmlns:a16="http://schemas.microsoft.com/office/drawing/2014/main" id="{4E9626CF-9D34-45BA-8734-9563952ACA06}"/>
              </a:ext>
            </a:extLst>
          </p:cNvPr>
          <p:cNvGrpSpPr/>
          <p:nvPr/>
        </p:nvGrpSpPr>
        <p:grpSpPr>
          <a:xfrm>
            <a:off x="858408" y="4844263"/>
            <a:ext cx="2247901" cy="1346604"/>
            <a:chOff x="6279412" y="3840068"/>
            <a:chExt cx="2304058" cy="1322426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32F2CD3-5164-4AB6-93A7-42A414A8D394}"/>
                </a:ext>
              </a:extLst>
            </p:cNvPr>
            <p:cNvSpPr/>
            <p:nvPr/>
          </p:nvSpPr>
          <p:spPr>
            <a:xfrm>
              <a:off x="7071441" y="3840068"/>
              <a:ext cx="720000" cy="72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AE96167-816D-4C59-8FF1-1A186D22AD45}"/>
                </a:ext>
              </a:extLst>
            </p:cNvPr>
            <p:cNvSpPr/>
            <p:nvPr/>
          </p:nvSpPr>
          <p:spPr>
            <a:xfrm>
              <a:off x="6279412" y="4156521"/>
              <a:ext cx="2304058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grpSp>
          <p:nvGrpSpPr>
            <p:cNvPr id="40" name="Group 19">
              <a:extLst>
                <a:ext uri="{FF2B5EF4-FFF2-40B4-BE49-F238E27FC236}">
                  <a16:creationId xmlns:a16="http://schemas.microsoft.com/office/drawing/2014/main" id="{A5E11BB6-4135-48C3-A228-F91E070A1C94}"/>
                </a:ext>
              </a:extLst>
            </p:cNvPr>
            <p:cNvGrpSpPr/>
            <p:nvPr/>
          </p:nvGrpSpPr>
          <p:grpSpPr>
            <a:xfrm>
              <a:off x="6531341" y="4640616"/>
              <a:ext cx="1800200" cy="521878"/>
              <a:chOff x="2851759" y="3796461"/>
              <a:chExt cx="1800000" cy="521878"/>
            </a:xfrm>
          </p:grpSpPr>
          <p:sp>
            <p:nvSpPr>
              <p:cNvPr id="41" name="Text Placeholder 3">
                <a:extLst>
                  <a:ext uri="{FF2B5EF4-FFF2-40B4-BE49-F238E27FC236}">
                    <a16:creationId xmlns:a16="http://schemas.microsoft.com/office/drawing/2014/main" id="{6987C20F-C2CF-4A7D-A337-4D1191902C4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3796461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he-IL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גל </a:t>
                </a:r>
                <a:r>
                  <a:rPr lang="he-IL" sz="14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אואט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2" name="Text Placeholder 5">
                <a:extLst>
                  <a:ext uri="{FF2B5EF4-FFF2-40B4-BE49-F238E27FC236}">
                    <a16:creationId xmlns:a16="http://schemas.microsoft.com/office/drawing/2014/main" id="{77A61529-5619-4DAB-8C23-D844653A162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4086246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200" dirty="0">
                    <a:solidFill>
                      <a:schemeClr val="accent2"/>
                    </a:solidFill>
                  </a:rPr>
                  <a:t>Designer</a:t>
                </a:r>
              </a:p>
            </p:txBody>
          </p:sp>
        </p:grpSp>
        <p:sp>
          <p:nvSpPr>
            <p:cNvPr id="56" name="Freeform 38">
              <a:extLst>
                <a:ext uri="{FF2B5EF4-FFF2-40B4-BE49-F238E27FC236}">
                  <a16:creationId xmlns:a16="http://schemas.microsoft.com/office/drawing/2014/main" id="{0C72225E-0DF4-46DB-AF6C-D628527EA3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48261" y="4036502"/>
              <a:ext cx="395260" cy="307554"/>
            </a:xfrm>
            <a:custGeom>
              <a:avLst/>
              <a:gdLst>
                <a:gd name="connsiteX0" fmla="*/ 296870 w 3865288"/>
                <a:gd name="connsiteY0" fmla="*/ 263283 h 3007610"/>
                <a:gd name="connsiteX1" fmla="*/ 1229426 w 3865288"/>
                <a:gd name="connsiteY1" fmla="*/ 364513 h 3007610"/>
                <a:gd name="connsiteX2" fmla="*/ 1461439 w 3865288"/>
                <a:gd name="connsiteY2" fmla="*/ 682388 h 3007610"/>
                <a:gd name="connsiteX3" fmla="*/ 2937058 w 3865288"/>
                <a:gd name="connsiteY3" fmla="*/ 854705 h 3007610"/>
                <a:gd name="connsiteX4" fmla="*/ 3289645 w 3865288"/>
                <a:gd name="connsiteY4" fmla="*/ 1194179 h 3007610"/>
                <a:gd name="connsiteX5" fmla="*/ 3597846 w 3865288"/>
                <a:gd name="connsiteY5" fmla="*/ 3007610 h 3007610"/>
                <a:gd name="connsiteX6" fmla="*/ 346298 w 3865288"/>
                <a:gd name="connsiteY6" fmla="*/ 2636865 h 3007610"/>
                <a:gd name="connsiteX7" fmla="*/ 0 w 3865288"/>
                <a:gd name="connsiteY7" fmla="*/ 502119 h 3007610"/>
                <a:gd name="connsiteX8" fmla="*/ 282628 w 3865288"/>
                <a:gd name="connsiteY8" fmla="*/ 498143 h 3007610"/>
                <a:gd name="connsiteX9" fmla="*/ 296870 w 3865288"/>
                <a:gd name="connsiteY9" fmla="*/ 263283 h 3007610"/>
                <a:gd name="connsiteX10" fmla="*/ 682924 w 3865288"/>
                <a:gd name="connsiteY10" fmla="*/ 0 h 3007610"/>
                <a:gd name="connsiteX11" fmla="*/ 1570028 w 3865288"/>
                <a:gd name="connsiteY11" fmla="*/ 109182 h 3007610"/>
                <a:gd name="connsiteX12" fmla="*/ 1829336 w 3865288"/>
                <a:gd name="connsiteY12" fmla="*/ 436728 h 3007610"/>
                <a:gd name="connsiteX13" fmla="*/ 3664960 w 3865288"/>
                <a:gd name="connsiteY13" fmla="*/ 668740 h 3007610"/>
                <a:gd name="connsiteX14" fmla="*/ 3856028 w 3865288"/>
                <a:gd name="connsiteY14" fmla="*/ 1009934 h 3007610"/>
                <a:gd name="connsiteX15" fmla="*/ 3612623 w 3865288"/>
                <a:gd name="connsiteY15" fmla="*/ 3007017 h 3007610"/>
                <a:gd name="connsiteX16" fmla="*/ 3487539 w 3865288"/>
                <a:gd name="connsiteY16" fmla="*/ 1084997 h 3007610"/>
                <a:gd name="connsiteX17" fmla="*/ 3255527 w 3865288"/>
                <a:gd name="connsiteY17" fmla="*/ 812041 h 3007610"/>
                <a:gd name="connsiteX18" fmla="*/ 1651915 w 3865288"/>
                <a:gd name="connsiteY18" fmla="*/ 614149 h 3007610"/>
                <a:gd name="connsiteX19" fmla="*/ 1372136 w 3865288"/>
                <a:gd name="connsiteY19" fmla="*/ 279779 h 3007610"/>
                <a:gd name="connsiteX20" fmla="*/ 688910 w 3865288"/>
                <a:gd name="connsiteY20" fmla="*/ 177421 h 3007610"/>
                <a:gd name="connsiteX21" fmla="*/ 682924 w 3865288"/>
                <a:gd name="connsiteY21" fmla="*/ 0 h 3007610"/>
                <a:gd name="connsiteX0" fmla="*/ 296870 w 3865288"/>
                <a:gd name="connsiteY0" fmla="*/ 263283 h 3007610"/>
                <a:gd name="connsiteX1" fmla="*/ 1229426 w 3865288"/>
                <a:gd name="connsiteY1" fmla="*/ 364513 h 3007610"/>
                <a:gd name="connsiteX2" fmla="*/ 1461439 w 3865288"/>
                <a:gd name="connsiteY2" fmla="*/ 682388 h 3007610"/>
                <a:gd name="connsiteX3" fmla="*/ 2937058 w 3865288"/>
                <a:gd name="connsiteY3" fmla="*/ 854705 h 3007610"/>
                <a:gd name="connsiteX4" fmla="*/ 3289645 w 3865288"/>
                <a:gd name="connsiteY4" fmla="*/ 1194179 h 3007610"/>
                <a:gd name="connsiteX5" fmla="*/ 3597846 w 3865288"/>
                <a:gd name="connsiteY5" fmla="*/ 3007610 h 3007610"/>
                <a:gd name="connsiteX6" fmla="*/ 346298 w 3865288"/>
                <a:gd name="connsiteY6" fmla="*/ 2636865 h 3007610"/>
                <a:gd name="connsiteX7" fmla="*/ 0 w 3865288"/>
                <a:gd name="connsiteY7" fmla="*/ 502119 h 3007610"/>
                <a:gd name="connsiteX8" fmla="*/ 282628 w 3865288"/>
                <a:gd name="connsiteY8" fmla="*/ 498143 h 3007610"/>
                <a:gd name="connsiteX9" fmla="*/ 296870 w 3865288"/>
                <a:gd name="connsiteY9" fmla="*/ 263283 h 3007610"/>
                <a:gd name="connsiteX10" fmla="*/ 682924 w 3865288"/>
                <a:gd name="connsiteY10" fmla="*/ 0 h 3007610"/>
                <a:gd name="connsiteX11" fmla="*/ 1570028 w 3865288"/>
                <a:gd name="connsiteY11" fmla="*/ 109182 h 3007610"/>
                <a:gd name="connsiteX12" fmla="*/ 1829336 w 3865288"/>
                <a:gd name="connsiteY12" fmla="*/ 436728 h 3007610"/>
                <a:gd name="connsiteX13" fmla="*/ 3664960 w 3865288"/>
                <a:gd name="connsiteY13" fmla="*/ 668740 h 3007610"/>
                <a:gd name="connsiteX14" fmla="*/ 3856028 w 3865288"/>
                <a:gd name="connsiteY14" fmla="*/ 1009934 h 3007610"/>
                <a:gd name="connsiteX15" fmla="*/ 3612623 w 3865288"/>
                <a:gd name="connsiteY15" fmla="*/ 3007017 h 3007610"/>
                <a:gd name="connsiteX16" fmla="*/ 3487539 w 3865288"/>
                <a:gd name="connsiteY16" fmla="*/ 1084997 h 3007610"/>
                <a:gd name="connsiteX17" fmla="*/ 3255527 w 3865288"/>
                <a:gd name="connsiteY17" fmla="*/ 812041 h 3007610"/>
                <a:gd name="connsiteX18" fmla="*/ 1651915 w 3865288"/>
                <a:gd name="connsiteY18" fmla="*/ 614149 h 3007610"/>
                <a:gd name="connsiteX19" fmla="*/ 1372136 w 3865288"/>
                <a:gd name="connsiteY19" fmla="*/ 279779 h 3007610"/>
                <a:gd name="connsiteX20" fmla="*/ 662094 w 3865288"/>
                <a:gd name="connsiteY20" fmla="*/ 164013 h 3007610"/>
                <a:gd name="connsiteX21" fmla="*/ 682924 w 3865288"/>
                <a:gd name="connsiteY21" fmla="*/ 0 h 300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65288" h="3007610">
                  <a:moveTo>
                    <a:pt x="296870" y="263283"/>
                  </a:moveTo>
                  <a:lnTo>
                    <a:pt x="1229426" y="364513"/>
                  </a:lnTo>
                  <a:lnTo>
                    <a:pt x="1461439" y="682388"/>
                  </a:lnTo>
                  <a:lnTo>
                    <a:pt x="2937058" y="854705"/>
                  </a:lnTo>
                  <a:cubicBezTo>
                    <a:pt x="3245418" y="884374"/>
                    <a:pt x="3271508" y="1057167"/>
                    <a:pt x="3289645" y="1194179"/>
                  </a:cubicBezTo>
                  <a:lnTo>
                    <a:pt x="3597846" y="3007610"/>
                  </a:lnTo>
                  <a:lnTo>
                    <a:pt x="346298" y="2636865"/>
                  </a:lnTo>
                  <a:lnTo>
                    <a:pt x="0" y="502119"/>
                  </a:lnTo>
                  <a:lnTo>
                    <a:pt x="282628" y="498143"/>
                  </a:lnTo>
                  <a:lnTo>
                    <a:pt x="296870" y="263283"/>
                  </a:lnTo>
                  <a:close/>
                  <a:moveTo>
                    <a:pt x="682924" y="0"/>
                  </a:moveTo>
                  <a:lnTo>
                    <a:pt x="1570028" y="109182"/>
                  </a:lnTo>
                  <a:lnTo>
                    <a:pt x="1829336" y="436728"/>
                  </a:lnTo>
                  <a:lnTo>
                    <a:pt x="3664960" y="668740"/>
                  </a:lnTo>
                  <a:cubicBezTo>
                    <a:pt x="3883700" y="698983"/>
                    <a:pt x="3875827" y="816690"/>
                    <a:pt x="3856028" y="1009934"/>
                  </a:cubicBezTo>
                  <a:lnTo>
                    <a:pt x="3612623" y="3007017"/>
                  </a:lnTo>
                  <a:lnTo>
                    <a:pt x="3487539" y="1084997"/>
                  </a:lnTo>
                  <a:cubicBezTo>
                    <a:pt x="3489715" y="954256"/>
                    <a:pt x="3444181" y="835439"/>
                    <a:pt x="3255527" y="812041"/>
                  </a:cubicBezTo>
                  <a:lnTo>
                    <a:pt x="1651915" y="614149"/>
                  </a:lnTo>
                  <a:lnTo>
                    <a:pt x="1372136" y="279779"/>
                  </a:lnTo>
                  <a:lnTo>
                    <a:pt x="662094" y="164013"/>
                  </a:lnTo>
                  <a:cubicBezTo>
                    <a:pt x="675742" y="104873"/>
                    <a:pt x="669276" y="59140"/>
                    <a:pt x="6829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D891F895-EB72-44E8-86DA-4492C428F5B0}"/>
              </a:ext>
            </a:extLst>
          </p:cNvPr>
          <p:cNvGrpSpPr/>
          <p:nvPr/>
        </p:nvGrpSpPr>
        <p:grpSpPr>
          <a:xfrm>
            <a:off x="9324807" y="4881591"/>
            <a:ext cx="2058460" cy="1346604"/>
            <a:chOff x="3593992" y="3840068"/>
            <a:chExt cx="2298160" cy="132242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9C9707-F282-4944-BBD5-0E0C0EE6CADC}"/>
                </a:ext>
              </a:extLst>
            </p:cNvPr>
            <p:cNvSpPr/>
            <p:nvPr/>
          </p:nvSpPr>
          <p:spPr>
            <a:xfrm>
              <a:off x="3593992" y="4156521"/>
              <a:ext cx="2298160" cy="10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301AFEA-FF9B-4826-8772-D384C84218B0}"/>
                </a:ext>
              </a:extLst>
            </p:cNvPr>
            <p:cNvSpPr/>
            <p:nvPr/>
          </p:nvSpPr>
          <p:spPr>
            <a:xfrm>
              <a:off x="4383072" y="3840068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" name="קבוצה 4">
              <a:extLst>
                <a:ext uri="{FF2B5EF4-FFF2-40B4-BE49-F238E27FC236}">
                  <a16:creationId xmlns:a16="http://schemas.microsoft.com/office/drawing/2014/main" id="{CB6E9F4A-F5DF-470B-98E4-34D01F8E04D9}"/>
                </a:ext>
              </a:extLst>
            </p:cNvPr>
            <p:cNvGrpSpPr/>
            <p:nvPr/>
          </p:nvGrpSpPr>
          <p:grpSpPr>
            <a:xfrm>
              <a:off x="3842972" y="4640616"/>
              <a:ext cx="1800200" cy="521878"/>
              <a:chOff x="3842972" y="4640616"/>
              <a:chExt cx="1800200" cy="521878"/>
            </a:xfrm>
          </p:grpSpPr>
          <p:sp>
            <p:nvSpPr>
              <p:cNvPr id="37" name="Text Placeholder 3">
                <a:extLst>
                  <a:ext uri="{FF2B5EF4-FFF2-40B4-BE49-F238E27FC236}">
                    <a16:creationId xmlns:a16="http://schemas.microsoft.com/office/drawing/2014/main" id="{DEB09888-263B-4C4F-9186-9BFBEA7608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42972" y="4640616"/>
                <a:ext cx="18002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he-IL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איתי </a:t>
                </a:r>
                <a:r>
                  <a:rPr lang="he-IL" sz="14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ליסטנברג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8" name="Text Placeholder 5">
                <a:extLst>
                  <a:ext uri="{FF2B5EF4-FFF2-40B4-BE49-F238E27FC236}">
                    <a16:creationId xmlns:a16="http://schemas.microsoft.com/office/drawing/2014/main" id="{A10F93FD-998A-4ADC-B1A8-F7F1685D51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42972" y="4930401"/>
                <a:ext cx="18002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200" dirty="0">
                    <a:solidFill>
                      <a:schemeClr val="accent3"/>
                    </a:solidFill>
                  </a:rPr>
                  <a:t>Marketing</a:t>
                </a:r>
                <a:endParaRPr lang="ko-KR" altLang="en-US" sz="1200" dirty="0">
                  <a:solidFill>
                    <a:schemeClr val="accent3"/>
                  </a:solidFill>
                </a:endParaRPr>
              </a:p>
            </p:txBody>
          </p:sp>
        </p:grpSp>
        <p:sp>
          <p:nvSpPr>
            <p:cNvPr id="57" name="Down Arrow 1">
              <a:extLst>
                <a:ext uri="{FF2B5EF4-FFF2-40B4-BE49-F238E27FC236}">
                  <a16:creationId xmlns:a16="http://schemas.microsoft.com/office/drawing/2014/main" id="{13DFA81C-8A06-48A1-B3A1-5FC88CD3B2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12360" y="3994177"/>
              <a:ext cx="269139" cy="395260"/>
            </a:xfrm>
            <a:custGeom>
              <a:avLst/>
              <a:gdLst/>
              <a:ahLst/>
              <a:cxnLst/>
              <a:rect l="l" t="t" r="r" b="b"/>
              <a:pathLst>
                <a:path w="2745756" h="4032448">
                  <a:moveTo>
                    <a:pt x="1622229" y="1008112"/>
                  </a:moveTo>
                  <a:lnTo>
                    <a:pt x="2371247" y="1008112"/>
                  </a:lnTo>
                  <a:lnTo>
                    <a:pt x="2371247" y="3081405"/>
                  </a:lnTo>
                  <a:lnTo>
                    <a:pt x="2745756" y="3081405"/>
                  </a:lnTo>
                  <a:lnTo>
                    <a:pt x="1996738" y="4032448"/>
                  </a:lnTo>
                  <a:lnTo>
                    <a:pt x="1247720" y="3081405"/>
                  </a:lnTo>
                  <a:lnTo>
                    <a:pt x="1622229" y="3081405"/>
                  </a:lnTo>
                  <a:close/>
                  <a:moveTo>
                    <a:pt x="749018" y="0"/>
                  </a:moveTo>
                  <a:lnTo>
                    <a:pt x="1498036" y="951043"/>
                  </a:lnTo>
                  <a:lnTo>
                    <a:pt x="1123527" y="951043"/>
                  </a:lnTo>
                  <a:lnTo>
                    <a:pt x="1123527" y="3024336"/>
                  </a:lnTo>
                  <a:lnTo>
                    <a:pt x="374509" y="3024336"/>
                  </a:lnTo>
                  <a:lnTo>
                    <a:pt x="374509" y="951043"/>
                  </a:lnTo>
                  <a:lnTo>
                    <a:pt x="0" y="9510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קבוצה 47">
            <a:extLst>
              <a:ext uri="{FF2B5EF4-FFF2-40B4-BE49-F238E27FC236}">
                <a16:creationId xmlns:a16="http://schemas.microsoft.com/office/drawing/2014/main" id="{7F3B0822-274E-41B6-8EF2-3D2B508F5061}"/>
              </a:ext>
            </a:extLst>
          </p:cNvPr>
          <p:cNvGrpSpPr/>
          <p:nvPr/>
        </p:nvGrpSpPr>
        <p:grpSpPr>
          <a:xfrm>
            <a:off x="3450640" y="2836507"/>
            <a:ext cx="2161910" cy="1322426"/>
            <a:chOff x="7248261" y="4909323"/>
            <a:chExt cx="2304058" cy="1322426"/>
          </a:xfrm>
        </p:grpSpPr>
        <p:sp>
          <p:nvSpPr>
            <p:cNvPr id="68" name="Rectangle 9">
              <a:extLst>
                <a:ext uri="{FF2B5EF4-FFF2-40B4-BE49-F238E27FC236}">
                  <a16:creationId xmlns:a16="http://schemas.microsoft.com/office/drawing/2014/main" id="{ACDBE9EE-9B9A-4769-AE22-2F8349AF8397}"/>
                </a:ext>
              </a:extLst>
            </p:cNvPr>
            <p:cNvSpPr/>
            <p:nvPr/>
          </p:nvSpPr>
          <p:spPr>
            <a:xfrm>
              <a:off x="7248261" y="5225776"/>
              <a:ext cx="2304058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70" name="Oval 12">
              <a:extLst>
                <a:ext uri="{FF2B5EF4-FFF2-40B4-BE49-F238E27FC236}">
                  <a16:creationId xmlns:a16="http://schemas.microsoft.com/office/drawing/2014/main" id="{DCC442CF-AAE3-4E6C-BBCE-AF0735A27436}"/>
                </a:ext>
              </a:extLst>
            </p:cNvPr>
            <p:cNvSpPr/>
            <p:nvPr/>
          </p:nvSpPr>
          <p:spPr>
            <a:xfrm>
              <a:off x="8040290" y="4909323"/>
              <a:ext cx="720000" cy="72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71" name="Group 36">
              <a:extLst>
                <a:ext uri="{FF2B5EF4-FFF2-40B4-BE49-F238E27FC236}">
                  <a16:creationId xmlns:a16="http://schemas.microsoft.com/office/drawing/2014/main" id="{B2A073FF-BFF6-420F-858F-FA012B3D50D4}"/>
                </a:ext>
              </a:extLst>
            </p:cNvPr>
            <p:cNvGrpSpPr/>
            <p:nvPr/>
          </p:nvGrpSpPr>
          <p:grpSpPr>
            <a:xfrm>
              <a:off x="7500190" y="5709871"/>
              <a:ext cx="1800200" cy="521878"/>
              <a:chOff x="2851759" y="3796461"/>
              <a:chExt cx="1800000" cy="521878"/>
            </a:xfrm>
          </p:grpSpPr>
          <p:sp>
            <p:nvSpPr>
              <p:cNvPr id="72" name="Text Placeholder 3">
                <a:extLst>
                  <a:ext uri="{FF2B5EF4-FFF2-40B4-BE49-F238E27FC236}">
                    <a16:creationId xmlns:a16="http://schemas.microsoft.com/office/drawing/2014/main" id="{93A73F75-56B3-4902-AEAA-16194FBCDF8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3796461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he-IL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אייל מיכאלי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3" name="Text Placeholder 5">
                <a:extLst>
                  <a:ext uri="{FF2B5EF4-FFF2-40B4-BE49-F238E27FC236}">
                    <a16:creationId xmlns:a16="http://schemas.microsoft.com/office/drawing/2014/main" id="{9AFABD0A-5207-4161-842C-0B83ED3457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4086246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914400" rtl="1" eaLnBrk="1" latinLnBrk="1" hangingPunct="1">
                  <a:spcBef>
                    <a:spcPct val="20000"/>
                  </a:spcBef>
                  <a:buFont typeface="Arial" pitchFamily="34" charset="0"/>
                  <a:buNone/>
                </a:pPr>
                <a:r>
                  <a:rPr lang="en-US" altLang="ko-KR" sz="1200" dirty="0">
                    <a:solidFill>
                      <a:schemeClr val="accent1"/>
                    </a:solidFill>
                  </a:rPr>
                  <a:t>Senior Data scientist</a:t>
                </a:r>
              </a:p>
            </p:txBody>
          </p:sp>
        </p:grpSp>
        <p:sp>
          <p:nvSpPr>
            <p:cNvPr id="74" name="Oval 21">
              <a:extLst>
                <a:ext uri="{FF2B5EF4-FFF2-40B4-BE49-F238E27FC236}">
                  <a16:creationId xmlns:a16="http://schemas.microsoft.com/office/drawing/2014/main" id="{C564A492-2CA2-4523-A301-51F501623D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07251" y="5086633"/>
              <a:ext cx="395260" cy="396194"/>
            </a:xfrm>
            <a:custGeom>
              <a:avLst/>
              <a:gdLst/>
              <a:ahLst/>
              <a:cxnLst/>
              <a:rect l="l" t="t" r="r" b="b"/>
              <a:pathLst>
                <a:path w="3866431" h="3921936">
                  <a:moveTo>
                    <a:pt x="3673551" y="1918004"/>
                  </a:moveTo>
                  <a:lnTo>
                    <a:pt x="3689615" y="1928004"/>
                  </a:lnTo>
                  <a:lnTo>
                    <a:pt x="3673551" y="1923989"/>
                  </a:lnTo>
                  <a:close/>
                  <a:moveTo>
                    <a:pt x="1973868" y="1267034"/>
                  </a:moveTo>
                  <a:cubicBezTo>
                    <a:pt x="1644528" y="1247265"/>
                    <a:pt x="1335642" y="1460585"/>
                    <a:pt x="1246922" y="1791693"/>
                  </a:cubicBezTo>
                  <a:cubicBezTo>
                    <a:pt x="1145527" y="2170102"/>
                    <a:pt x="1370092" y="2559060"/>
                    <a:pt x="1748502" y="2660455"/>
                  </a:cubicBezTo>
                  <a:cubicBezTo>
                    <a:pt x="2126911" y="2761848"/>
                    <a:pt x="2515869" y="2537284"/>
                    <a:pt x="2617263" y="2158875"/>
                  </a:cubicBezTo>
                  <a:cubicBezTo>
                    <a:pt x="2718658" y="1780466"/>
                    <a:pt x="2494093" y="1391508"/>
                    <a:pt x="2115683" y="1290113"/>
                  </a:cubicBezTo>
                  <a:cubicBezTo>
                    <a:pt x="2068382" y="1277439"/>
                    <a:pt x="2020916" y="1269858"/>
                    <a:pt x="1973868" y="1267034"/>
                  </a:cubicBezTo>
                  <a:close/>
                  <a:moveTo>
                    <a:pt x="1884148" y="778913"/>
                  </a:moveTo>
                  <a:cubicBezTo>
                    <a:pt x="2001814" y="774234"/>
                    <a:pt x="2122171" y="786977"/>
                    <a:pt x="2241901" y="819059"/>
                  </a:cubicBezTo>
                  <a:cubicBezTo>
                    <a:pt x="2880466" y="990162"/>
                    <a:pt x="3259419" y="1646529"/>
                    <a:pt x="3088317" y="2285093"/>
                  </a:cubicBezTo>
                  <a:cubicBezTo>
                    <a:pt x="2917214" y="2923658"/>
                    <a:pt x="2260847" y="3302611"/>
                    <a:pt x="1622284" y="3131508"/>
                  </a:cubicBezTo>
                  <a:cubicBezTo>
                    <a:pt x="983718" y="2960406"/>
                    <a:pt x="604765" y="2304038"/>
                    <a:pt x="775868" y="1665473"/>
                  </a:cubicBezTo>
                  <a:cubicBezTo>
                    <a:pt x="914889" y="1146640"/>
                    <a:pt x="1374260" y="799191"/>
                    <a:pt x="1884148" y="778913"/>
                  </a:cubicBezTo>
                  <a:close/>
                  <a:moveTo>
                    <a:pt x="1877044" y="601672"/>
                  </a:moveTo>
                  <a:cubicBezTo>
                    <a:pt x="1291617" y="624954"/>
                    <a:pt x="764192" y="1023877"/>
                    <a:pt x="604575" y="1619576"/>
                  </a:cubicBezTo>
                  <a:cubicBezTo>
                    <a:pt x="408124" y="2352745"/>
                    <a:pt x="843218" y="3106349"/>
                    <a:pt x="1576386" y="3302801"/>
                  </a:cubicBezTo>
                  <a:cubicBezTo>
                    <a:pt x="2309553" y="3499253"/>
                    <a:pt x="3063157" y="3064158"/>
                    <a:pt x="3259610" y="2330990"/>
                  </a:cubicBezTo>
                  <a:cubicBezTo>
                    <a:pt x="3456061" y="1597823"/>
                    <a:pt x="3020967" y="844219"/>
                    <a:pt x="2287799" y="647766"/>
                  </a:cubicBezTo>
                  <a:cubicBezTo>
                    <a:pt x="2150330" y="610931"/>
                    <a:pt x="2012143" y="596300"/>
                    <a:pt x="1877044" y="601672"/>
                  </a:cubicBezTo>
                  <a:close/>
                  <a:moveTo>
                    <a:pt x="2155203" y="0"/>
                  </a:moveTo>
                  <a:lnTo>
                    <a:pt x="2726520" y="153083"/>
                  </a:lnTo>
                  <a:lnTo>
                    <a:pt x="2718332" y="639676"/>
                  </a:lnTo>
                  <a:lnTo>
                    <a:pt x="2703388" y="635671"/>
                  </a:lnTo>
                  <a:cubicBezTo>
                    <a:pt x="2825157" y="704200"/>
                    <a:pt x="2935213" y="788233"/>
                    <a:pt x="3028302" y="887881"/>
                  </a:cubicBezTo>
                  <a:lnTo>
                    <a:pt x="3461490" y="780167"/>
                  </a:lnTo>
                  <a:lnTo>
                    <a:pt x="3739170" y="1302405"/>
                  </a:lnTo>
                  <a:lnTo>
                    <a:pt x="3430511" y="1580676"/>
                  </a:lnTo>
                  <a:cubicBezTo>
                    <a:pt x="3469203" y="1721610"/>
                    <a:pt x="3487439" y="1869186"/>
                    <a:pt x="3480892" y="2019195"/>
                  </a:cubicBezTo>
                  <a:lnTo>
                    <a:pt x="3866431" y="2233221"/>
                  </a:lnTo>
                  <a:lnTo>
                    <a:pt x="3713346" y="2804538"/>
                  </a:lnTo>
                  <a:lnTo>
                    <a:pt x="3245518" y="2796670"/>
                  </a:lnTo>
                  <a:cubicBezTo>
                    <a:pt x="3186368" y="2895500"/>
                    <a:pt x="3114705" y="2984636"/>
                    <a:pt x="3034406" y="3064209"/>
                  </a:cubicBezTo>
                  <a:lnTo>
                    <a:pt x="3188044" y="3465205"/>
                  </a:lnTo>
                  <a:lnTo>
                    <a:pt x="2703542" y="3804459"/>
                  </a:lnTo>
                  <a:lnTo>
                    <a:pt x="2511083" y="3637373"/>
                  </a:lnTo>
                  <a:lnTo>
                    <a:pt x="2510721" y="3637782"/>
                  </a:lnTo>
                  <a:lnTo>
                    <a:pt x="2469028" y="3600862"/>
                  </a:lnTo>
                  <a:lnTo>
                    <a:pt x="2336049" y="3485413"/>
                  </a:lnTo>
                  <a:lnTo>
                    <a:pt x="2337504" y="3484394"/>
                  </a:lnTo>
                  <a:lnTo>
                    <a:pt x="2321804" y="3470491"/>
                  </a:lnTo>
                  <a:cubicBezTo>
                    <a:pt x="2198912" y="3505261"/>
                    <a:pt x="2070236" y="3521441"/>
                    <a:pt x="1939394" y="3520711"/>
                  </a:cubicBezTo>
                  <a:lnTo>
                    <a:pt x="1716657" y="3921936"/>
                  </a:lnTo>
                  <a:lnTo>
                    <a:pt x="1145338" y="3768853"/>
                  </a:lnTo>
                  <a:lnTo>
                    <a:pt x="1153058" y="3310015"/>
                  </a:lnTo>
                  <a:cubicBezTo>
                    <a:pt x="1031991" y="3241016"/>
                    <a:pt x="922646" y="3156634"/>
                    <a:pt x="830223" y="3056799"/>
                  </a:cubicBezTo>
                  <a:lnTo>
                    <a:pt x="837628" y="3072678"/>
                  </a:lnTo>
                  <a:lnTo>
                    <a:pt x="359851" y="3165234"/>
                  </a:lnTo>
                  <a:lnTo>
                    <a:pt x="109883" y="2629179"/>
                  </a:lnTo>
                  <a:lnTo>
                    <a:pt x="433005" y="2367184"/>
                  </a:lnTo>
                  <a:cubicBezTo>
                    <a:pt x="398515" y="2240774"/>
                    <a:pt x="380498" y="2109034"/>
                    <a:pt x="380471" y="1974963"/>
                  </a:cubicBezTo>
                  <a:lnTo>
                    <a:pt x="0" y="1763749"/>
                  </a:lnTo>
                  <a:lnTo>
                    <a:pt x="153083" y="1192432"/>
                  </a:lnTo>
                  <a:lnTo>
                    <a:pt x="589083" y="1199766"/>
                  </a:lnTo>
                  <a:cubicBezTo>
                    <a:pt x="648234" y="1095383"/>
                    <a:pt x="719659" y="1000210"/>
                    <a:pt x="800459" y="915022"/>
                  </a:cubicBezTo>
                  <a:lnTo>
                    <a:pt x="654428" y="464617"/>
                  </a:lnTo>
                  <a:lnTo>
                    <a:pt x="1156025" y="151183"/>
                  </a:lnTo>
                  <a:lnTo>
                    <a:pt x="1506312" y="489026"/>
                  </a:lnTo>
                  <a:lnTo>
                    <a:pt x="1502791" y="491226"/>
                  </a:lnTo>
                  <a:cubicBezTo>
                    <a:pt x="1640493" y="447897"/>
                    <a:pt x="1785874" y="427870"/>
                    <a:pt x="1933939" y="429497"/>
                  </a:cubicBezTo>
                  <a:lnTo>
                    <a:pt x="1918994" y="42549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00000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821C0FD-B5EF-4D94-BE2E-60F02BDA3D98}"/>
              </a:ext>
            </a:extLst>
          </p:cNvPr>
          <p:cNvSpPr txBox="1"/>
          <p:nvPr/>
        </p:nvSpPr>
        <p:spPr>
          <a:xfrm>
            <a:off x="8078253" y="1383903"/>
            <a:ext cx="33011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האם ישנו קשר בין רושם מקצועי ראשוני שיוצר המרצה להצלחת הסטודנטים בקורס?</a:t>
            </a:r>
          </a:p>
        </p:txBody>
      </p:sp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00679DC6-FE1A-482B-90BA-0C89B207A6B2}"/>
              </a:ext>
            </a:extLst>
          </p:cNvPr>
          <p:cNvSpPr txBox="1">
            <a:spLocks/>
          </p:cNvSpPr>
          <p:nvPr/>
        </p:nvSpPr>
        <p:spPr>
          <a:xfrm>
            <a:off x="5751667" y="6141409"/>
            <a:ext cx="2615596" cy="595901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sz="2000" dirty="0"/>
              <a:t>PRESENTATION</a:t>
            </a: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DE75FCF7-AF4B-42AF-B16E-A23B01A44B88}"/>
              </a:ext>
            </a:extLst>
          </p:cNvPr>
          <p:cNvSpPr txBox="1">
            <a:spLocks/>
          </p:cNvSpPr>
          <p:nvPr/>
        </p:nvSpPr>
        <p:spPr>
          <a:xfrm>
            <a:off x="4405044" y="5699238"/>
            <a:ext cx="2853005" cy="595901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sz="4000" spc="300" dirty="0">
                <a:solidFill>
                  <a:schemeClr val="accent2"/>
                </a:solidFill>
                <a:latin typeface="+mj-lt"/>
              </a:rPr>
              <a:t>BIG DATA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A1CA93-D859-420F-B59D-CDE7B8D631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51953B7F-8188-4936-9955-165BFF5B8CD0}"/>
              </a:ext>
            </a:extLst>
          </p:cNvPr>
          <p:cNvSpPr txBox="1">
            <a:spLocks/>
          </p:cNvSpPr>
          <p:nvPr/>
        </p:nvSpPr>
        <p:spPr>
          <a:xfrm>
            <a:off x="194994" y="2794112"/>
            <a:ext cx="5243781" cy="595901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 rtl="1">
              <a:buNone/>
            </a:pPr>
            <a:r>
              <a:rPr lang="he-IL" sz="6600" spc="6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שאלת המחקר</a:t>
            </a:r>
            <a:endParaRPr lang="en-US" sz="6600" spc="600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988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7256" y="602430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AB TESTING</a:t>
            </a:r>
          </a:p>
        </p:txBody>
      </p:sp>
      <p:sp>
        <p:nvSpPr>
          <p:cNvPr id="3" name="Hexagon 68">
            <a:extLst>
              <a:ext uri="{FF2B5EF4-FFF2-40B4-BE49-F238E27FC236}">
                <a16:creationId xmlns:a16="http://schemas.microsoft.com/office/drawing/2014/main" id="{9022950D-1900-4507-9E3E-BDD2E111E34D}"/>
              </a:ext>
            </a:extLst>
          </p:cNvPr>
          <p:cNvSpPr/>
          <p:nvPr/>
        </p:nvSpPr>
        <p:spPr>
          <a:xfrm rot="10800000">
            <a:off x="4563050" y="3292510"/>
            <a:ext cx="4125238" cy="2483033"/>
          </a:xfrm>
          <a:custGeom>
            <a:avLst/>
            <a:gdLst/>
            <a:ahLst/>
            <a:cxnLst/>
            <a:rect l="l" t="t" r="r" b="b"/>
            <a:pathLst>
              <a:path w="4125238" h="2483033">
                <a:moveTo>
                  <a:pt x="780492" y="242020"/>
                </a:moveTo>
                <a:lnTo>
                  <a:pt x="280743" y="1241517"/>
                </a:lnTo>
                <a:lnTo>
                  <a:pt x="780492" y="2241014"/>
                </a:lnTo>
                <a:lnTo>
                  <a:pt x="2099829" y="2241014"/>
                </a:lnTo>
                <a:lnTo>
                  <a:pt x="2599577" y="1241517"/>
                </a:lnTo>
                <a:lnTo>
                  <a:pt x="2099829" y="242020"/>
                </a:lnTo>
                <a:close/>
                <a:moveTo>
                  <a:pt x="2186212" y="0"/>
                </a:moveTo>
                <a:lnTo>
                  <a:pt x="3407726" y="0"/>
                </a:lnTo>
                <a:cubicBezTo>
                  <a:pt x="3699951" y="0"/>
                  <a:pt x="3936847" y="236897"/>
                  <a:pt x="3936847" y="529122"/>
                </a:cubicBezTo>
                <a:lnTo>
                  <a:pt x="3936847" y="907065"/>
                </a:lnTo>
                <a:lnTo>
                  <a:pt x="4125238" y="907065"/>
                </a:lnTo>
                <a:lnTo>
                  <a:pt x="3822883" y="1209420"/>
                </a:lnTo>
                <a:lnTo>
                  <a:pt x="3520528" y="907065"/>
                </a:lnTo>
                <a:lnTo>
                  <a:pt x="3708920" y="907065"/>
                </a:lnTo>
                <a:lnTo>
                  <a:pt x="3708920" y="529122"/>
                </a:lnTo>
                <a:cubicBezTo>
                  <a:pt x="3708920" y="362777"/>
                  <a:pt x="3574071" y="227928"/>
                  <a:pt x="3407726" y="227928"/>
                </a:cubicBezTo>
                <a:lnTo>
                  <a:pt x="2373526" y="227928"/>
                </a:lnTo>
                <a:lnTo>
                  <a:pt x="2880320" y="1241517"/>
                </a:lnTo>
                <a:lnTo>
                  <a:pt x="2259562" y="2483033"/>
                </a:lnTo>
                <a:lnTo>
                  <a:pt x="620759" y="2483033"/>
                </a:lnTo>
                <a:lnTo>
                  <a:pt x="0" y="1241517"/>
                </a:lnTo>
                <a:lnTo>
                  <a:pt x="620759" y="1"/>
                </a:lnTo>
                <a:lnTo>
                  <a:pt x="218621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Hexagon 68">
            <a:extLst>
              <a:ext uri="{FF2B5EF4-FFF2-40B4-BE49-F238E27FC236}">
                <a16:creationId xmlns:a16="http://schemas.microsoft.com/office/drawing/2014/main" id="{7AE2D459-14D1-46D4-9BB5-77C992E3F56C}"/>
              </a:ext>
            </a:extLst>
          </p:cNvPr>
          <p:cNvSpPr/>
          <p:nvPr/>
        </p:nvSpPr>
        <p:spPr>
          <a:xfrm>
            <a:off x="3554938" y="2052394"/>
            <a:ext cx="4125238" cy="2483033"/>
          </a:xfrm>
          <a:custGeom>
            <a:avLst/>
            <a:gdLst/>
            <a:ahLst/>
            <a:cxnLst/>
            <a:rect l="l" t="t" r="r" b="b"/>
            <a:pathLst>
              <a:path w="4125238" h="2483033">
                <a:moveTo>
                  <a:pt x="780492" y="242020"/>
                </a:moveTo>
                <a:lnTo>
                  <a:pt x="280743" y="1241517"/>
                </a:lnTo>
                <a:lnTo>
                  <a:pt x="780492" y="2241014"/>
                </a:lnTo>
                <a:lnTo>
                  <a:pt x="2099829" y="2241014"/>
                </a:lnTo>
                <a:lnTo>
                  <a:pt x="2599577" y="1241517"/>
                </a:lnTo>
                <a:lnTo>
                  <a:pt x="2099829" y="242020"/>
                </a:lnTo>
                <a:close/>
                <a:moveTo>
                  <a:pt x="2186212" y="0"/>
                </a:moveTo>
                <a:lnTo>
                  <a:pt x="3407726" y="0"/>
                </a:lnTo>
                <a:cubicBezTo>
                  <a:pt x="3699951" y="0"/>
                  <a:pt x="3936847" y="236897"/>
                  <a:pt x="3936847" y="529122"/>
                </a:cubicBezTo>
                <a:lnTo>
                  <a:pt x="3936847" y="907065"/>
                </a:lnTo>
                <a:lnTo>
                  <a:pt x="4125238" y="907065"/>
                </a:lnTo>
                <a:lnTo>
                  <a:pt x="3822883" y="1209420"/>
                </a:lnTo>
                <a:lnTo>
                  <a:pt x="3520528" y="907065"/>
                </a:lnTo>
                <a:lnTo>
                  <a:pt x="3708920" y="907065"/>
                </a:lnTo>
                <a:lnTo>
                  <a:pt x="3708920" y="529122"/>
                </a:lnTo>
                <a:cubicBezTo>
                  <a:pt x="3708920" y="362777"/>
                  <a:pt x="3574071" y="227928"/>
                  <a:pt x="3407726" y="227928"/>
                </a:cubicBezTo>
                <a:lnTo>
                  <a:pt x="2373526" y="227928"/>
                </a:lnTo>
                <a:lnTo>
                  <a:pt x="2880320" y="1241517"/>
                </a:lnTo>
                <a:lnTo>
                  <a:pt x="2259562" y="2483033"/>
                </a:lnTo>
                <a:lnTo>
                  <a:pt x="620759" y="2483033"/>
                </a:lnTo>
                <a:lnTo>
                  <a:pt x="0" y="1241517"/>
                </a:lnTo>
                <a:lnTo>
                  <a:pt x="620759" y="1"/>
                </a:lnTo>
                <a:lnTo>
                  <a:pt x="218621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37A9A8-7A33-42EE-950E-3AC5569D3C2B}"/>
              </a:ext>
            </a:extLst>
          </p:cNvPr>
          <p:cNvGrpSpPr/>
          <p:nvPr/>
        </p:nvGrpSpPr>
        <p:grpSpPr>
          <a:xfrm>
            <a:off x="8269741" y="2070223"/>
            <a:ext cx="3582230" cy="1384995"/>
            <a:chOff x="2551706" y="4098648"/>
            <a:chExt cx="1468131" cy="138499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D693D52-FE32-47B8-BDC8-D146CC7DE48B}"/>
                </a:ext>
              </a:extLst>
            </p:cNvPr>
            <p:cNvSpPr txBox="1"/>
            <p:nvPr/>
          </p:nvSpPr>
          <p:spPr>
            <a:xfrm>
              <a:off x="2551706" y="4560313"/>
              <a:ext cx="146813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e-IL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המרצה מתחיל בהרצאה לאחר הצגה עצמית קצרה וללא שיתוף בפרטים אישיים כלל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A4C1AE3-E0A6-40BD-9259-61A7BD9AF92C}"/>
                </a:ext>
              </a:extLst>
            </p:cNvPr>
            <p:cNvSpPr txBox="1"/>
            <p:nvPr/>
          </p:nvSpPr>
          <p:spPr>
            <a:xfrm>
              <a:off x="2551706" y="4098648"/>
              <a:ext cx="14675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he-IL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קורס </a:t>
              </a:r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53FBDB6-C76A-486A-B0E5-9460E0D44E8F}"/>
              </a:ext>
            </a:extLst>
          </p:cNvPr>
          <p:cNvGrpSpPr/>
          <p:nvPr/>
        </p:nvGrpSpPr>
        <p:grpSpPr>
          <a:xfrm>
            <a:off x="532803" y="4263734"/>
            <a:ext cx="3820974" cy="1173304"/>
            <a:chOff x="2406699" y="824362"/>
            <a:chExt cx="1550239" cy="117330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9B56C42-6585-4C6F-8390-1406C65F4ECF}"/>
                </a:ext>
              </a:extLst>
            </p:cNvPr>
            <p:cNvSpPr txBox="1"/>
            <p:nvPr/>
          </p:nvSpPr>
          <p:spPr>
            <a:xfrm>
              <a:off x="2406699" y="1351335"/>
              <a:ext cx="14800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e-IL" dirty="0">
                  <a:latin typeface="Calibri" panose="020F0502020204030204" pitchFamily="34" charset="0"/>
                  <a:cs typeface="Calibri" panose="020F0502020204030204" pitchFamily="34" charset="0"/>
                </a:rPr>
                <a:t>המרצה ישתף בפרטיו האישיים המקצועיים ויתנהל בצורה מרשימה ומכובדת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C29BE71-457C-4F50-B78F-1D5131505E96}"/>
                </a:ext>
              </a:extLst>
            </p:cNvPr>
            <p:cNvSpPr txBox="1"/>
            <p:nvPr/>
          </p:nvSpPr>
          <p:spPr>
            <a:xfrm>
              <a:off x="2489429" y="824362"/>
              <a:ext cx="14675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he-IL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קורס </a:t>
              </a:r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A807C4C6-AAE6-4BE4-B16E-EE49778F25F0}"/>
              </a:ext>
            </a:extLst>
          </p:cNvPr>
          <p:cNvSpPr txBox="1">
            <a:spLocks/>
          </p:cNvSpPr>
          <p:nvPr/>
        </p:nvSpPr>
        <p:spPr>
          <a:xfrm>
            <a:off x="4144503" y="3323184"/>
            <a:ext cx="1807483" cy="30532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e-IL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שיתוף פרטים אישיים על ידי המרצה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D8DB3064-49E0-407A-9741-5C9625228E64}"/>
              </a:ext>
            </a:extLst>
          </p:cNvPr>
          <p:cNvSpPr txBox="1">
            <a:spLocks/>
          </p:cNvSpPr>
          <p:nvPr/>
        </p:nvSpPr>
        <p:spPr>
          <a:xfrm>
            <a:off x="6344388" y="4566122"/>
            <a:ext cx="1807483" cy="30532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e-IL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ציוני המשתתפים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A0004388-C247-410F-B534-8B1A286B9974}"/>
              </a:ext>
            </a:extLst>
          </p:cNvPr>
          <p:cNvSpPr/>
          <p:nvPr/>
        </p:nvSpPr>
        <p:spPr>
          <a:xfrm rot="18900000">
            <a:off x="6938414" y="3852744"/>
            <a:ext cx="697254" cy="560096"/>
          </a:xfrm>
          <a:custGeom>
            <a:avLst/>
            <a:gdLst/>
            <a:ahLst/>
            <a:cxnLst/>
            <a:rect l="l" t="t" r="r" b="b"/>
            <a:pathLst>
              <a:path w="5420988" h="4354613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1628E78B-D95D-4FA5-BF07-48D5F78E63FB}"/>
              </a:ext>
            </a:extLst>
          </p:cNvPr>
          <p:cNvSpPr/>
          <p:nvPr/>
        </p:nvSpPr>
        <p:spPr>
          <a:xfrm>
            <a:off x="4766200" y="2515810"/>
            <a:ext cx="525175" cy="604248"/>
          </a:xfrm>
          <a:custGeom>
            <a:avLst/>
            <a:gdLst/>
            <a:ahLst/>
            <a:cxnLst/>
            <a:rect l="l" t="t" r="r" b="b"/>
            <a:pathLst>
              <a:path w="3442170" h="3960441">
                <a:moveTo>
                  <a:pt x="658867" y="3240361"/>
                </a:moveTo>
                <a:lnTo>
                  <a:pt x="2539193" y="3240361"/>
                </a:lnTo>
                <a:cubicBezTo>
                  <a:pt x="2596541" y="3240361"/>
                  <a:pt x="2643030" y="3286850"/>
                  <a:pt x="2643030" y="3344198"/>
                </a:cubicBezTo>
                <a:lnTo>
                  <a:pt x="2643030" y="3352549"/>
                </a:lnTo>
                <a:cubicBezTo>
                  <a:pt x="2643030" y="3409897"/>
                  <a:pt x="2596541" y="3456386"/>
                  <a:pt x="2539193" y="3456386"/>
                </a:cubicBezTo>
                <a:lnTo>
                  <a:pt x="658867" y="3456386"/>
                </a:lnTo>
                <a:cubicBezTo>
                  <a:pt x="601519" y="3456386"/>
                  <a:pt x="555030" y="3409897"/>
                  <a:pt x="555030" y="3352549"/>
                </a:cubicBezTo>
                <a:lnTo>
                  <a:pt x="555030" y="3344198"/>
                </a:lnTo>
                <a:cubicBezTo>
                  <a:pt x="555030" y="3286850"/>
                  <a:pt x="601519" y="3240361"/>
                  <a:pt x="658867" y="3240361"/>
                </a:cubicBezTo>
                <a:close/>
                <a:moveTo>
                  <a:pt x="658867" y="2833796"/>
                </a:moveTo>
                <a:lnTo>
                  <a:pt x="2539193" y="2833796"/>
                </a:lnTo>
                <a:cubicBezTo>
                  <a:pt x="2596541" y="2833796"/>
                  <a:pt x="2643030" y="2880285"/>
                  <a:pt x="2643030" y="2937633"/>
                </a:cubicBezTo>
                <a:lnTo>
                  <a:pt x="2643030" y="2945984"/>
                </a:lnTo>
                <a:cubicBezTo>
                  <a:pt x="2643030" y="3003332"/>
                  <a:pt x="2596541" y="3049821"/>
                  <a:pt x="2539193" y="3049821"/>
                </a:cubicBezTo>
                <a:lnTo>
                  <a:pt x="658867" y="3049821"/>
                </a:lnTo>
                <a:cubicBezTo>
                  <a:pt x="601519" y="3049821"/>
                  <a:pt x="555030" y="3003332"/>
                  <a:pt x="555030" y="2945984"/>
                </a:cubicBezTo>
                <a:lnTo>
                  <a:pt x="555030" y="2937633"/>
                </a:lnTo>
                <a:cubicBezTo>
                  <a:pt x="555030" y="2880285"/>
                  <a:pt x="601519" y="2833796"/>
                  <a:pt x="658867" y="2833796"/>
                </a:cubicBezTo>
                <a:close/>
                <a:moveTo>
                  <a:pt x="658867" y="2427229"/>
                </a:moveTo>
                <a:lnTo>
                  <a:pt x="2539193" y="2427229"/>
                </a:lnTo>
                <a:cubicBezTo>
                  <a:pt x="2596541" y="2427229"/>
                  <a:pt x="2643030" y="2473718"/>
                  <a:pt x="2643030" y="2531066"/>
                </a:cubicBezTo>
                <a:lnTo>
                  <a:pt x="2643030" y="2539417"/>
                </a:lnTo>
                <a:cubicBezTo>
                  <a:pt x="2643030" y="2596765"/>
                  <a:pt x="2596541" y="2643254"/>
                  <a:pt x="2539193" y="2643254"/>
                </a:cubicBezTo>
                <a:lnTo>
                  <a:pt x="658867" y="2643254"/>
                </a:lnTo>
                <a:cubicBezTo>
                  <a:pt x="601519" y="2643254"/>
                  <a:pt x="555030" y="2596765"/>
                  <a:pt x="555030" y="2539417"/>
                </a:cubicBezTo>
                <a:lnTo>
                  <a:pt x="555030" y="2531066"/>
                </a:lnTo>
                <a:cubicBezTo>
                  <a:pt x="555030" y="2473718"/>
                  <a:pt x="601519" y="2427229"/>
                  <a:pt x="658867" y="2427229"/>
                </a:cubicBezTo>
                <a:close/>
                <a:moveTo>
                  <a:pt x="658867" y="2020662"/>
                </a:moveTo>
                <a:lnTo>
                  <a:pt x="2539193" y="2020662"/>
                </a:lnTo>
                <a:cubicBezTo>
                  <a:pt x="2596541" y="2020662"/>
                  <a:pt x="2643030" y="2067151"/>
                  <a:pt x="2643030" y="2124499"/>
                </a:cubicBezTo>
                <a:lnTo>
                  <a:pt x="2643030" y="2132850"/>
                </a:lnTo>
                <a:cubicBezTo>
                  <a:pt x="2643030" y="2190198"/>
                  <a:pt x="2596541" y="2236687"/>
                  <a:pt x="2539193" y="2236687"/>
                </a:cubicBezTo>
                <a:lnTo>
                  <a:pt x="658867" y="2236687"/>
                </a:lnTo>
                <a:cubicBezTo>
                  <a:pt x="601519" y="2236687"/>
                  <a:pt x="555030" y="2190198"/>
                  <a:pt x="555030" y="2132850"/>
                </a:cubicBezTo>
                <a:lnTo>
                  <a:pt x="555030" y="2124499"/>
                </a:lnTo>
                <a:cubicBezTo>
                  <a:pt x="555030" y="2067151"/>
                  <a:pt x="601519" y="2020662"/>
                  <a:pt x="658867" y="2020662"/>
                </a:cubicBezTo>
                <a:close/>
                <a:moveTo>
                  <a:pt x="658867" y="1614095"/>
                </a:moveTo>
                <a:lnTo>
                  <a:pt x="1891193" y="1614095"/>
                </a:lnTo>
                <a:cubicBezTo>
                  <a:pt x="1948541" y="1614095"/>
                  <a:pt x="1995030" y="1660584"/>
                  <a:pt x="1995030" y="1717932"/>
                </a:cubicBezTo>
                <a:lnTo>
                  <a:pt x="1995030" y="1726283"/>
                </a:lnTo>
                <a:cubicBezTo>
                  <a:pt x="1995030" y="1783631"/>
                  <a:pt x="1948541" y="1830120"/>
                  <a:pt x="1891193" y="1830120"/>
                </a:cubicBezTo>
                <a:lnTo>
                  <a:pt x="658867" y="1830120"/>
                </a:lnTo>
                <a:cubicBezTo>
                  <a:pt x="601519" y="1830120"/>
                  <a:pt x="555030" y="1783631"/>
                  <a:pt x="555030" y="1726283"/>
                </a:cubicBezTo>
                <a:lnTo>
                  <a:pt x="555030" y="1717932"/>
                </a:lnTo>
                <a:cubicBezTo>
                  <a:pt x="555030" y="1660584"/>
                  <a:pt x="601519" y="1614095"/>
                  <a:pt x="658867" y="1614095"/>
                </a:cubicBezTo>
                <a:close/>
                <a:moveTo>
                  <a:pt x="658867" y="1207528"/>
                </a:moveTo>
                <a:lnTo>
                  <a:pt x="1423193" y="1207528"/>
                </a:lnTo>
                <a:cubicBezTo>
                  <a:pt x="1480541" y="1207528"/>
                  <a:pt x="1527030" y="1254017"/>
                  <a:pt x="1527030" y="1311365"/>
                </a:cubicBezTo>
                <a:lnTo>
                  <a:pt x="1527030" y="1319716"/>
                </a:lnTo>
                <a:cubicBezTo>
                  <a:pt x="1527030" y="1377064"/>
                  <a:pt x="1480541" y="1423553"/>
                  <a:pt x="1423193" y="1423553"/>
                </a:cubicBezTo>
                <a:lnTo>
                  <a:pt x="658867" y="1423553"/>
                </a:lnTo>
                <a:cubicBezTo>
                  <a:pt x="601519" y="1423553"/>
                  <a:pt x="555030" y="1377064"/>
                  <a:pt x="555030" y="1319716"/>
                </a:cubicBezTo>
                <a:lnTo>
                  <a:pt x="555030" y="1311365"/>
                </a:lnTo>
                <a:cubicBezTo>
                  <a:pt x="555030" y="1254017"/>
                  <a:pt x="601519" y="1207528"/>
                  <a:pt x="658867" y="1207528"/>
                </a:cubicBezTo>
                <a:close/>
                <a:moveTo>
                  <a:pt x="2554664" y="1037849"/>
                </a:moveTo>
                <a:lnTo>
                  <a:pt x="2603884" y="1221540"/>
                </a:lnTo>
                <a:lnTo>
                  <a:pt x="2505443" y="1221541"/>
                </a:lnTo>
                <a:close/>
                <a:moveTo>
                  <a:pt x="2" y="1007696"/>
                </a:moveTo>
                <a:lnTo>
                  <a:pt x="2" y="1007697"/>
                </a:lnTo>
                <a:lnTo>
                  <a:pt x="3" y="1007696"/>
                </a:lnTo>
                <a:close/>
                <a:moveTo>
                  <a:pt x="2535559" y="782523"/>
                </a:moveTo>
                <a:cubicBezTo>
                  <a:pt x="2512072" y="785793"/>
                  <a:pt x="2491672" y="802716"/>
                  <a:pt x="2485149" y="827062"/>
                </a:cubicBezTo>
                <a:lnTo>
                  <a:pt x="2304257" y="1502155"/>
                </a:lnTo>
                <a:lnTo>
                  <a:pt x="2430252" y="1502155"/>
                </a:lnTo>
                <a:lnTo>
                  <a:pt x="2472833" y="1343242"/>
                </a:lnTo>
                <a:lnTo>
                  <a:pt x="2632558" y="1343243"/>
                </a:lnTo>
                <a:cubicBezTo>
                  <a:pt x="2633824" y="1343243"/>
                  <a:pt x="2635083" y="1343204"/>
                  <a:pt x="2636292" y="1342489"/>
                </a:cubicBezTo>
                <a:lnTo>
                  <a:pt x="2679075" y="1502155"/>
                </a:lnTo>
                <a:lnTo>
                  <a:pt x="2805068" y="1502155"/>
                </a:lnTo>
                <a:lnTo>
                  <a:pt x="2624179" y="827062"/>
                </a:lnTo>
                <a:cubicBezTo>
                  <a:pt x="2617655" y="802716"/>
                  <a:pt x="2597255" y="785793"/>
                  <a:pt x="2573768" y="782523"/>
                </a:cubicBezTo>
                <a:cubicBezTo>
                  <a:pt x="2567504" y="781650"/>
                  <a:pt x="2561019" y="781749"/>
                  <a:pt x="2554663" y="783720"/>
                </a:cubicBezTo>
                <a:close/>
                <a:moveTo>
                  <a:pt x="2950357" y="752352"/>
                </a:moveTo>
                <a:lnTo>
                  <a:pt x="2950357" y="894396"/>
                </a:lnTo>
                <a:lnTo>
                  <a:pt x="2808313" y="894396"/>
                </a:lnTo>
                <a:lnTo>
                  <a:pt x="2808313" y="1053088"/>
                </a:lnTo>
                <a:lnTo>
                  <a:pt x="2950357" y="1053088"/>
                </a:lnTo>
                <a:lnTo>
                  <a:pt x="2950357" y="1195132"/>
                </a:lnTo>
                <a:lnTo>
                  <a:pt x="3109049" y="1195132"/>
                </a:lnTo>
                <a:lnTo>
                  <a:pt x="3109049" y="1053088"/>
                </a:lnTo>
                <a:lnTo>
                  <a:pt x="3251093" y="1053088"/>
                </a:lnTo>
                <a:lnTo>
                  <a:pt x="3251093" y="894396"/>
                </a:lnTo>
                <a:lnTo>
                  <a:pt x="3109049" y="894396"/>
                </a:lnTo>
                <a:lnTo>
                  <a:pt x="3109049" y="752352"/>
                </a:lnTo>
                <a:close/>
                <a:moveTo>
                  <a:pt x="2706685" y="459647"/>
                </a:moveTo>
                <a:cubicBezTo>
                  <a:pt x="3112882" y="459647"/>
                  <a:pt x="3442170" y="788935"/>
                  <a:pt x="3442170" y="1195132"/>
                </a:cubicBezTo>
                <a:cubicBezTo>
                  <a:pt x="3442170" y="1601329"/>
                  <a:pt x="3112882" y="1930617"/>
                  <a:pt x="2706685" y="1930617"/>
                </a:cubicBezTo>
                <a:cubicBezTo>
                  <a:pt x="2300488" y="1930617"/>
                  <a:pt x="1971200" y="1601329"/>
                  <a:pt x="1971200" y="1195132"/>
                </a:cubicBezTo>
                <a:cubicBezTo>
                  <a:pt x="1971200" y="788935"/>
                  <a:pt x="2300488" y="459647"/>
                  <a:pt x="2706685" y="459647"/>
                </a:cubicBezTo>
                <a:close/>
                <a:moveTo>
                  <a:pt x="998319" y="0"/>
                </a:moveTo>
                <a:lnTo>
                  <a:pt x="998319" y="3"/>
                </a:lnTo>
                <a:lnTo>
                  <a:pt x="998321" y="1"/>
                </a:lnTo>
                <a:lnTo>
                  <a:pt x="2969887" y="1"/>
                </a:lnTo>
                <a:cubicBezTo>
                  <a:pt x="3079497" y="1"/>
                  <a:pt x="3168353" y="88857"/>
                  <a:pt x="3168353" y="198467"/>
                </a:cubicBezTo>
                <a:lnTo>
                  <a:pt x="3168353" y="493185"/>
                </a:lnTo>
                <a:cubicBezTo>
                  <a:pt x="3085099" y="439990"/>
                  <a:pt x="2990228" y="404581"/>
                  <a:pt x="2888890" y="388838"/>
                </a:cubicBezTo>
                <a:cubicBezTo>
                  <a:pt x="2871295" y="319942"/>
                  <a:pt x="2808233" y="270221"/>
                  <a:pt x="2733559" y="270221"/>
                </a:cubicBezTo>
                <a:lnTo>
                  <a:pt x="998319" y="270221"/>
                </a:lnTo>
                <a:lnTo>
                  <a:pt x="998319" y="809230"/>
                </a:lnTo>
                <a:cubicBezTo>
                  <a:pt x="998319" y="918840"/>
                  <a:pt x="909463" y="1007696"/>
                  <a:pt x="799853" y="1007696"/>
                </a:cubicBezTo>
                <a:lnTo>
                  <a:pt x="270177" y="1007696"/>
                </a:lnTo>
                <a:lnTo>
                  <a:pt x="270177" y="3525603"/>
                </a:lnTo>
                <a:cubicBezTo>
                  <a:pt x="270177" y="3616519"/>
                  <a:pt x="343879" y="3690221"/>
                  <a:pt x="434795" y="3690221"/>
                </a:cubicBezTo>
                <a:lnTo>
                  <a:pt x="2733559" y="3690221"/>
                </a:lnTo>
                <a:cubicBezTo>
                  <a:pt x="2824475" y="3690221"/>
                  <a:pt x="2898177" y="3616519"/>
                  <a:pt x="2898177" y="3525603"/>
                </a:cubicBezTo>
                <a:lnTo>
                  <a:pt x="2898177" y="1987149"/>
                </a:lnTo>
                <a:cubicBezTo>
                  <a:pt x="2996024" y="1970642"/>
                  <a:pt x="3087696" y="1935870"/>
                  <a:pt x="3168353" y="1884219"/>
                </a:cubicBezTo>
                <a:lnTo>
                  <a:pt x="3168353" y="3761975"/>
                </a:lnTo>
                <a:cubicBezTo>
                  <a:pt x="3168353" y="3871585"/>
                  <a:pt x="3079497" y="3960441"/>
                  <a:pt x="2969887" y="3960441"/>
                </a:cubicBezTo>
                <a:lnTo>
                  <a:pt x="198467" y="3960441"/>
                </a:lnTo>
                <a:cubicBezTo>
                  <a:pt x="88857" y="3960441"/>
                  <a:pt x="1" y="3871585"/>
                  <a:pt x="1" y="3761975"/>
                </a:cubicBezTo>
                <a:lnTo>
                  <a:pt x="1" y="1007696"/>
                </a:lnTo>
                <a:lnTo>
                  <a:pt x="0" y="1007696"/>
                </a:lnTo>
                <a:lnTo>
                  <a:pt x="1" y="1007695"/>
                </a:lnTo>
                <a:lnTo>
                  <a:pt x="1" y="198467"/>
                </a:lnTo>
                <a:cubicBezTo>
                  <a:pt x="1" y="88857"/>
                  <a:pt x="88857" y="1"/>
                  <a:pt x="198467" y="1"/>
                </a:cubicBezTo>
                <a:lnTo>
                  <a:pt x="198468" y="1"/>
                </a:lnTo>
                <a:cubicBezTo>
                  <a:pt x="88858" y="1"/>
                  <a:pt x="2" y="88857"/>
                  <a:pt x="2" y="198467"/>
                </a:cubicBezTo>
                <a:lnTo>
                  <a:pt x="2" y="10076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543455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1851" y="501165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מהלך הניסוי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57DF80-CC0B-4FB0-B3FA-04BEEB5BB8AC}"/>
              </a:ext>
            </a:extLst>
          </p:cNvPr>
          <p:cNvSpPr/>
          <p:nvPr/>
        </p:nvSpPr>
        <p:spPr>
          <a:xfrm>
            <a:off x="6107072" y="1868331"/>
            <a:ext cx="5220000" cy="6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6939B2-CD07-473C-A947-63EC27D7496F}"/>
              </a:ext>
            </a:extLst>
          </p:cNvPr>
          <p:cNvSpPr/>
          <p:nvPr/>
        </p:nvSpPr>
        <p:spPr>
          <a:xfrm>
            <a:off x="875489" y="2552331"/>
            <a:ext cx="5220000" cy="68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04C859-E471-47C8-A11B-5D07DC2827EA}"/>
              </a:ext>
            </a:extLst>
          </p:cNvPr>
          <p:cNvSpPr/>
          <p:nvPr/>
        </p:nvSpPr>
        <p:spPr>
          <a:xfrm>
            <a:off x="6107072" y="3236331"/>
            <a:ext cx="5220000" cy="68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D9E6AF-1C60-428C-81D6-8374ABF1BAAA}"/>
              </a:ext>
            </a:extLst>
          </p:cNvPr>
          <p:cNvSpPr/>
          <p:nvPr/>
        </p:nvSpPr>
        <p:spPr>
          <a:xfrm>
            <a:off x="875489" y="3920331"/>
            <a:ext cx="5220000" cy="68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7" name="Picture 3" descr="D:\Fullppt\005-PNG이미지\magnifying-glass-189254.png">
            <a:extLst>
              <a:ext uri="{FF2B5EF4-FFF2-40B4-BE49-F238E27FC236}">
                <a16:creationId xmlns:a16="http://schemas.microsoft.com/office/drawing/2014/main" id="{E8F1937B-D93F-4C69-AF01-4A3D6DFA9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8045" y="1691950"/>
            <a:ext cx="4824536" cy="4741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3D5ACD9-9994-4EF2-9848-CEA691E96652}"/>
              </a:ext>
            </a:extLst>
          </p:cNvPr>
          <p:cNvGrpSpPr/>
          <p:nvPr/>
        </p:nvGrpSpPr>
        <p:grpSpPr>
          <a:xfrm>
            <a:off x="4778450" y="1892576"/>
            <a:ext cx="2700000" cy="2700000"/>
            <a:chOff x="7794000" y="1096324"/>
            <a:chExt cx="2700000" cy="2700000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815AC6A6-69E1-4AD1-874D-580C29653D2A}"/>
                </a:ext>
              </a:extLst>
            </p:cNvPr>
            <p:cNvSpPr/>
            <p:nvPr/>
          </p:nvSpPr>
          <p:spPr>
            <a:xfrm>
              <a:off x="7794281" y="1756756"/>
              <a:ext cx="2699438" cy="684000"/>
            </a:xfrm>
            <a:custGeom>
              <a:avLst/>
              <a:gdLst/>
              <a:ahLst/>
              <a:cxnLst/>
              <a:rect l="l" t="t" r="r" b="b"/>
              <a:pathLst>
                <a:path w="2699438" h="684000">
                  <a:moveTo>
                    <a:pt x="190650" y="0"/>
                  </a:moveTo>
                  <a:lnTo>
                    <a:pt x="2508788" y="0"/>
                  </a:lnTo>
                  <a:cubicBezTo>
                    <a:pt x="2629645" y="199728"/>
                    <a:pt x="2698697" y="433837"/>
                    <a:pt x="2699438" y="684000"/>
                  </a:cubicBezTo>
                  <a:lnTo>
                    <a:pt x="0" y="684000"/>
                  </a:lnTo>
                  <a:cubicBezTo>
                    <a:pt x="741" y="433837"/>
                    <a:pt x="69793" y="199728"/>
                    <a:pt x="1906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13">
              <a:extLst>
                <a:ext uri="{FF2B5EF4-FFF2-40B4-BE49-F238E27FC236}">
                  <a16:creationId xmlns:a16="http://schemas.microsoft.com/office/drawing/2014/main" id="{7251933C-4F6C-4F5C-93D1-71D2FF099B32}"/>
                </a:ext>
              </a:extLst>
            </p:cNvPr>
            <p:cNvSpPr/>
            <p:nvPr/>
          </p:nvSpPr>
          <p:spPr>
            <a:xfrm>
              <a:off x="7794000" y="2440756"/>
              <a:ext cx="2700000" cy="684000"/>
            </a:xfrm>
            <a:custGeom>
              <a:avLst/>
              <a:gdLst/>
              <a:ahLst/>
              <a:cxnLst/>
              <a:rect l="l" t="t" r="r" b="b"/>
              <a:pathLst>
                <a:path w="2700000" h="684000">
                  <a:moveTo>
                    <a:pt x="281" y="0"/>
                  </a:moveTo>
                  <a:lnTo>
                    <a:pt x="2699719" y="0"/>
                  </a:lnTo>
                  <a:cubicBezTo>
                    <a:pt x="2699996" y="1855"/>
                    <a:pt x="2700000" y="3711"/>
                    <a:pt x="2700000" y="5568"/>
                  </a:cubicBezTo>
                  <a:cubicBezTo>
                    <a:pt x="2700000" y="253162"/>
                    <a:pt x="2633347" y="485188"/>
                    <a:pt x="2515834" y="684000"/>
                  </a:cubicBezTo>
                  <a:lnTo>
                    <a:pt x="184166" y="684000"/>
                  </a:lnTo>
                  <a:cubicBezTo>
                    <a:pt x="66654" y="485188"/>
                    <a:pt x="0" y="253162"/>
                    <a:pt x="0" y="556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2AD467F4-54B2-4E01-B7D3-AB2A6F7C8715}"/>
                </a:ext>
              </a:extLst>
            </p:cNvPr>
            <p:cNvSpPr/>
            <p:nvPr/>
          </p:nvSpPr>
          <p:spPr>
            <a:xfrm>
              <a:off x="7978166" y="3124756"/>
              <a:ext cx="2331668" cy="671568"/>
            </a:xfrm>
            <a:custGeom>
              <a:avLst/>
              <a:gdLst/>
              <a:ahLst/>
              <a:cxnLst/>
              <a:rect l="l" t="t" r="r" b="b"/>
              <a:pathLst>
                <a:path w="2331668" h="671568">
                  <a:moveTo>
                    <a:pt x="0" y="0"/>
                  </a:moveTo>
                  <a:lnTo>
                    <a:pt x="2331668" y="0"/>
                  </a:lnTo>
                  <a:cubicBezTo>
                    <a:pt x="2098837" y="401928"/>
                    <a:pt x="1663824" y="671568"/>
                    <a:pt x="1165834" y="671568"/>
                  </a:cubicBezTo>
                  <a:cubicBezTo>
                    <a:pt x="667844" y="671568"/>
                    <a:pt x="232831" y="4019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8">
              <a:extLst>
                <a:ext uri="{FF2B5EF4-FFF2-40B4-BE49-F238E27FC236}">
                  <a16:creationId xmlns:a16="http://schemas.microsoft.com/office/drawing/2014/main" id="{4C1AC449-FD5D-42FB-8992-F0028E81E10E}"/>
                </a:ext>
              </a:extLst>
            </p:cNvPr>
            <p:cNvSpPr/>
            <p:nvPr/>
          </p:nvSpPr>
          <p:spPr>
            <a:xfrm>
              <a:off x="7984931" y="1096324"/>
              <a:ext cx="2318138" cy="660432"/>
            </a:xfrm>
            <a:custGeom>
              <a:avLst/>
              <a:gdLst/>
              <a:ahLst/>
              <a:cxnLst/>
              <a:rect l="l" t="t" r="r" b="b"/>
              <a:pathLst>
                <a:path w="2318138" h="660432">
                  <a:moveTo>
                    <a:pt x="1159069" y="0"/>
                  </a:moveTo>
                  <a:cubicBezTo>
                    <a:pt x="1652397" y="0"/>
                    <a:pt x="2083921" y="264615"/>
                    <a:pt x="2318138" y="660432"/>
                  </a:cubicBezTo>
                  <a:lnTo>
                    <a:pt x="0" y="660432"/>
                  </a:lnTo>
                  <a:cubicBezTo>
                    <a:pt x="234217" y="264615"/>
                    <a:pt x="665741" y="0"/>
                    <a:pt x="1159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14F66A3-08E8-4943-98FA-4A7C0AFCFD7B}"/>
              </a:ext>
            </a:extLst>
          </p:cNvPr>
          <p:cNvSpPr txBox="1"/>
          <p:nvPr/>
        </p:nvSpPr>
        <p:spPr>
          <a:xfrm>
            <a:off x="7430487" y="1892576"/>
            <a:ext cx="3423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he-IL" altLang="ko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כל משתתף התבקש לבצע את אחד משני הקורסים </a:t>
            </a:r>
            <a:endParaRPr lang="ko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58AA8E9-AC13-4714-8ADC-19408F77B10C}"/>
              </a:ext>
            </a:extLst>
          </p:cNvPr>
          <p:cNvGrpSpPr/>
          <p:nvPr/>
        </p:nvGrpSpPr>
        <p:grpSpPr>
          <a:xfrm>
            <a:off x="936714" y="796003"/>
            <a:ext cx="3526698" cy="2266123"/>
            <a:chOff x="760518" y="1897047"/>
            <a:chExt cx="2091329" cy="226612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E4B151B-5B54-4415-8FCE-78F6E838E3E4}"/>
                </a:ext>
              </a:extLst>
            </p:cNvPr>
            <p:cNvSpPr txBox="1"/>
            <p:nvPr/>
          </p:nvSpPr>
          <p:spPr>
            <a:xfrm>
              <a:off x="760518" y="3578395"/>
              <a:ext cx="20596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e-IL" sz="16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במהלך הקורס המשתתפים ענו על  שאלות הבנה בהתאם לנלמד בקורס</a:t>
              </a:r>
              <a:endParaRPr lang="ko-KR" altLang="en-US" sz="11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E9A0CAB-620E-48B4-90E6-C4ACFDB29A19}"/>
                </a:ext>
              </a:extLst>
            </p:cNvPr>
            <p:cNvSpPr txBox="1"/>
            <p:nvPr/>
          </p:nvSpPr>
          <p:spPr>
            <a:xfrm>
              <a:off x="792190" y="1897047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8" name="Isosceles Triangle 51">
            <a:extLst>
              <a:ext uri="{FF2B5EF4-FFF2-40B4-BE49-F238E27FC236}">
                <a16:creationId xmlns:a16="http://schemas.microsoft.com/office/drawing/2014/main" id="{02A07721-68B3-4F9D-BE20-D5D98F2EFC55}"/>
              </a:ext>
            </a:extLst>
          </p:cNvPr>
          <p:cNvSpPr/>
          <p:nvPr/>
        </p:nvSpPr>
        <p:spPr>
          <a:xfrm>
            <a:off x="5939662" y="3453359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6F85632E-9427-4EAF-BB32-82469E15E652}"/>
              </a:ext>
            </a:extLst>
          </p:cNvPr>
          <p:cNvSpPr/>
          <p:nvPr/>
        </p:nvSpPr>
        <p:spPr>
          <a:xfrm>
            <a:off x="5950193" y="408900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C19C39FC-3F16-4956-A9F9-82B9C041D87C}"/>
              </a:ext>
            </a:extLst>
          </p:cNvPr>
          <p:cNvSpPr/>
          <p:nvPr/>
        </p:nvSpPr>
        <p:spPr>
          <a:xfrm flipH="1">
            <a:off x="5901114" y="203549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ound Same Side Corner Rectangle 36">
            <a:extLst>
              <a:ext uri="{FF2B5EF4-FFF2-40B4-BE49-F238E27FC236}">
                <a16:creationId xmlns:a16="http://schemas.microsoft.com/office/drawing/2014/main" id="{4D082ADF-B67B-404F-A2EB-9353A0CAFCF4}"/>
              </a:ext>
            </a:extLst>
          </p:cNvPr>
          <p:cNvSpPr>
            <a:spLocks noChangeAspect="1"/>
          </p:cNvSpPr>
          <p:nvPr/>
        </p:nvSpPr>
        <p:spPr>
          <a:xfrm>
            <a:off x="5897489" y="2728168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TextBox 14">
            <a:extLst>
              <a:ext uri="{FF2B5EF4-FFF2-40B4-BE49-F238E27FC236}">
                <a16:creationId xmlns:a16="http://schemas.microsoft.com/office/drawing/2014/main" id="{C906457D-0E19-47AE-9075-74521DBFB415}"/>
              </a:ext>
            </a:extLst>
          </p:cNvPr>
          <p:cNvSpPr txBox="1"/>
          <p:nvPr/>
        </p:nvSpPr>
        <p:spPr>
          <a:xfrm>
            <a:off x="7601045" y="3175168"/>
            <a:ext cx="3423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altLang="ko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כל משתתף נתבקש לענות על שאלון קצר המכיל פרטים אישים וחתכים דמוגרפיים</a:t>
            </a:r>
            <a:endParaRPr lang="ko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TextBox 14">
            <a:extLst>
              <a:ext uri="{FF2B5EF4-FFF2-40B4-BE49-F238E27FC236}">
                <a16:creationId xmlns:a16="http://schemas.microsoft.com/office/drawing/2014/main" id="{80E3FA3D-8523-447D-96B0-FE2CBAD05447}"/>
              </a:ext>
            </a:extLst>
          </p:cNvPr>
          <p:cNvSpPr txBox="1"/>
          <p:nvPr/>
        </p:nvSpPr>
        <p:spPr>
          <a:xfrm>
            <a:off x="1309460" y="3849342"/>
            <a:ext cx="3423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כל התוצאות, זמני התגובה, הזמן הכולל לביצוע הקורס ואינטראקציות שנעשו על ידי המשתתפים נרשמו ותועדו.</a:t>
            </a:r>
            <a:endParaRPr lang="ko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750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85998A-6041-49BE-90FA-586136FDB22E}"/>
              </a:ext>
            </a:extLst>
          </p:cNvPr>
          <p:cNvGrpSpPr/>
          <p:nvPr/>
        </p:nvGrpSpPr>
        <p:grpSpPr>
          <a:xfrm>
            <a:off x="3295650" y="271157"/>
            <a:ext cx="8708541" cy="3157843"/>
            <a:chOff x="455974" y="-1753333"/>
            <a:chExt cx="8708541" cy="315784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63C60C7-31E3-451F-BBAC-B4FFEC011450}"/>
                </a:ext>
              </a:extLst>
            </p:cNvPr>
            <p:cNvSpPr/>
            <p:nvPr/>
          </p:nvSpPr>
          <p:spPr>
            <a:xfrm>
              <a:off x="455974" y="-1753333"/>
              <a:ext cx="8708541" cy="3157843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5B29D82-6A98-463D-A002-35875D32DB85}"/>
                </a:ext>
              </a:extLst>
            </p:cNvPr>
            <p:cNvSpPr/>
            <p:nvPr/>
          </p:nvSpPr>
          <p:spPr>
            <a:xfrm>
              <a:off x="1351324" y="-1200883"/>
              <a:ext cx="7315200" cy="1833868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e-IL" sz="6000" dirty="0">
                  <a:latin typeface="Calibri" panose="020F0502020204030204" pitchFamily="34" charset="0"/>
                  <a:cs typeface="Calibri" panose="020F0502020204030204" pitchFamily="34" charset="0"/>
                </a:rPr>
                <a:t>ניתוח הנתונים</a:t>
              </a:r>
              <a:endParaRPr lang="en-US" sz="6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1350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803" y="568401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he-IL" dirty="0"/>
              <a:t>תקינות הנתונים</a:t>
            </a:r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647152-983C-49E8-9F34-F9883A63DBB6}"/>
              </a:ext>
            </a:extLst>
          </p:cNvPr>
          <p:cNvSpPr/>
          <p:nvPr/>
        </p:nvSpPr>
        <p:spPr>
          <a:xfrm>
            <a:off x="3262372" y="2925876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EE95F1F-FB62-4B4C-9F0B-FA681AEE1E2B}"/>
              </a:ext>
            </a:extLst>
          </p:cNvPr>
          <p:cNvSpPr/>
          <p:nvPr/>
        </p:nvSpPr>
        <p:spPr>
          <a:xfrm>
            <a:off x="4671494" y="3287754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2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CE3B5B2-728D-403D-9D87-14149A2E1A61}"/>
              </a:ext>
            </a:extLst>
          </p:cNvPr>
          <p:cNvSpPr/>
          <p:nvPr/>
        </p:nvSpPr>
        <p:spPr>
          <a:xfrm rot="10800000" flipV="1">
            <a:off x="5377442" y="2923992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3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E07440-AFB1-402B-A374-9476FBA9AC8B}"/>
              </a:ext>
            </a:extLst>
          </p:cNvPr>
          <p:cNvSpPr/>
          <p:nvPr/>
        </p:nvSpPr>
        <p:spPr>
          <a:xfrm rot="10800000" flipV="1">
            <a:off x="6744749" y="3278817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4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Oval 21">
            <a:extLst>
              <a:ext uri="{FF2B5EF4-FFF2-40B4-BE49-F238E27FC236}">
                <a16:creationId xmlns:a16="http://schemas.microsoft.com/office/drawing/2014/main" id="{E0128FAD-AD00-4242-94C0-A3B0A04B2802}"/>
              </a:ext>
            </a:extLst>
          </p:cNvPr>
          <p:cNvSpPr>
            <a:spLocks noChangeAspect="1"/>
          </p:cNvSpPr>
          <p:nvPr/>
        </p:nvSpPr>
        <p:spPr>
          <a:xfrm>
            <a:off x="3972318" y="3445870"/>
            <a:ext cx="396792" cy="4001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5FB48C7-9C68-47C0-8DB6-68A116A59A79}"/>
              </a:ext>
            </a:extLst>
          </p:cNvPr>
          <p:cNvSpPr/>
          <p:nvPr/>
        </p:nvSpPr>
        <p:spPr>
          <a:xfrm>
            <a:off x="7449187" y="2901245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5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3" name="Elbow Connector 14">
            <a:extLst>
              <a:ext uri="{FF2B5EF4-FFF2-40B4-BE49-F238E27FC236}">
                <a16:creationId xmlns:a16="http://schemas.microsoft.com/office/drawing/2014/main" id="{1ADF520C-8261-474A-A01A-940817AC88AB}"/>
              </a:ext>
            </a:extLst>
          </p:cNvPr>
          <p:cNvCxnSpPr>
            <a:cxnSpLocks/>
          </p:cNvCxnSpPr>
          <p:nvPr/>
        </p:nvCxnSpPr>
        <p:spPr>
          <a:xfrm flipV="1">
            <a:off x="1370417" y="4946524"/>
            <a:ext cx="1529081" cy="520902"/>
          </a:xfrm>
          <a:prstGeom prst="bentConnector3">
            <a:avLst>
              <a:gd name="adj1" fmla="val -21013"/>
            </a:avLst>
          </a:prstGeom>
          <a:ln w="25400">
            <a:solidFill>
              <a:schemeClr val="accent1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A40BEA3-354E-47F1-858E-AC97BEEAE8D4}"/>
              </a:ext>
            </a:extLst>
          </p:cNvPr>
          <p:cNvGrpSpPr/>
          <p:nvPr/>
        </p:nvGrpSpPr>
        <p:grpSpPr>
          <a:xfrm>
            <a:off x="1544238" y="5313538"/>
            <a:ext cx="2045528" cy="1219174"/>
            <a:chOff x="1418442" y="3789040"/>
            <a:chExt cx="2045528" cy="121917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9C3BDD-659C-46AE-A6E9-D7B283F5B862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בנית מדד ציונים חדש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C6F4E4-6D0D-4B70-A06B-9B42EF9D5B5A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95410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he-I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למשתמשים אשר ענו על תשובות הקורס פעמיים במטרה להשוות אותם לאלו שענו פעם אחת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357DA9-19D4-4C6D-8893-570936FB8348}"/>
              </a:ext>
            </a:extLst>
          </p:cNvPr>
          <p:cNvGrpSpPr/>
          <p:nvPr/>
        </p:nvGrpSpPr>
        <p:grpSpPr>
          <a:xfrm>
            <a:off x="5010112" y="5313538"/>
            <a:ext cx="2045528" cy="572844"/>
            <a:chOff x="1418442" y="3789040"/>
            <a:chExt cx="2045528" cy="57284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11D17D-DF26-4136-B902-5B8F94F3BD04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בדיקת הטיות דמוגרפיות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2658D43-7D26-42F2-868D-345B3544743B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he-I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לפי גיל, מין, ניסיון וסוג השכלה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D1E1B4-0D67-4CCA-B66B-A00F83F7562A}"/>
              </a:ext>
            </a:extLst>
          </p:cNvPr>
          <p:cNvGrpSpPr/>
          <p:nvPr/>
        </p:nvGrpSpPr>
        <p:grpSpPr>
          <a:xfrm>
            <a:off x="8623108" y="5313538"/>
            <a:ext cx="2045528" cy="1003731"/>
            <a:chOff x="1418442" y="3789040"/>
            <a:chExt cx="2045528" cy="10037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CA119EC-7441-4652-B307-04843BD04658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ניתוח לפי זמן ביצוע הקורס 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9563722-3B1E-47C8-B7AA-4E493FB9CE88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73866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 rtl="1"/>
              <a:r>
                <a:rPr lang="he-I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על פי בדיקת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outliers</a:t>
              </a:r>
              <a:r>
                <a:rPr lang="he-I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תצפית חריגה הוגדרה </a:t>
              </a:r>
              <a:r>
                <a:rPr lang="he-IL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ככזו</a:t>
              </a:r>
              <a:r>
                <a:rPr lang="he-I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שביצעה את הקורס מעל 14 דקות.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23" name="Elbow Connector 30">
            <a:extLst>
              <a:ext uri="{FF2B5EF4-FFF2-40B4-BE49-F238E27FC236}">
                <a16:creationId xmlns:a16="http://schemas.microsoft.com/office/drawing/2014/main" id="{2379F85C-BBD7-4D76-9E5B-2FB8FD6296BD}"/>
              </a:ext>
            </a:extLst>
          </p:cNvPr>
          <p:cNvCxnSpPr>
            <a:cxnSpLocks/>
          </p:cNvCxnSpPr>
          <p:nvPr/>
        </p:nvCxnSpPr>
        <p:spPr>
          <a:xfrm flipV="1">
            <a:off x="4815954" y="4908980"/>
            <a:ext cx="1431262" cy="558446"/>
          </a:xfrm>
          <a:prstGeom prst="bentConnector3">
            <a:avLst>
              <a:gd name="adj1" fmla="val -15731"/>
            </a:avLst>
          </a:prstGeom>
          <a:ln w="25400">
            <a:solidFill>
              <a:schemeClr val="accent3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33">
            <a:extLst>
              <a:ext uri="{FF2B5EF4-FFF2-40B4-BE49-F238E27FC236}">
                <a16:creationId xmlns:a16="http://schemas.microsoft.com/office/drawing/2014/main" id="{B758394B-CB2A-47B2-B99E-7D11B7D9A8A7}"/>
              </a:ext>
            </a:extLst>
          </p:cNvPr>
          <p:cNvCxnSpPr>
            <a:cxnSpLocks/>
          </p:cNvCxnSpPr>
          <p:nvPr/>
        </p:nvCxnSpPr>
        <p:spPr>
          <a:xfrm rot="10800000">
            <a:off x="8782795" y="4946526"/>
            <a:ext cx="2038788" cy="520900"/>
          </a:xfrm>
          <a:prstGeom prst="bentConnector3">
            <a:avLst>
              <a:gd name="adj1" fmla="val -19611"/>
            </a:avLst>
          </a:prstGeom>
          <a:ln w="25400">
            <a:solidFill>
              <a:schemeClr val="accent5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C132628-1B87-451C-BB7B-D89EBEBF31CE}"/>
              </a:ext>
            </a:extLst>
          </p:cNvPr>
          <p:cNvGrpSpPr/>
          <p:nvPr/>
        </p:nvGrpSpPr>
        <p:grpSpPr>
          <a:xfrm>
            <a:off x="2416221" y="1644629"/>
            <a:ext cx="3320195" cy="1003731"/>
            <a:chOff x="1418442" y="3789040"/>
            <a:chExt cx="2045528" cy="100373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33F21C9-B5BC-4095-A853-F20F24E4EF2D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ניקוי הנתונים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DC5DDF2-DF42-4FC4-9B7E-D391F716EDE8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73866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r" rtl="1"/>
              <a:r>
                <a:rPr lang="he-I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ניקוי רעשים, השלמת נתונים ומחיקת כפולים על בסיס זמנים שונים, כפילות משתמשים בקובץ השאלון וקובץ הקורס.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28" name="Elbow Connector 43">
            <a:extLst>
              <a:ext uri="{FF2B5EF4-FFF2-40B4-BE49-F238E27FC236}">
                <a16:creationId xmlns:a16="http://schemas.microsoft.com/office/drawing/2014/main" id="{2085084D-9491-4B46-871F-18ECA41711FA}"/>
              </a:ext>
            </a:extLst>
          </p:cNvPr>
          <p:cNvCxnSpPr/>
          <p:nvPr/>
        </p:nvCxnSpPr>
        <p:spPr>
          <a:xfrm>
            <a:off x="2228690" y="1798518"/>
            <a:ext cx="2542346" cy="854225"/>
          </a:xfrm>
          <a:prstGeom prst="bentConnector3">
            <a:avLst>
              <a:gd name="adj1" fmla="val -6919"/>
            </a:avLst>
          </a:prstGeom>
          <a:ln w="25400">
            <a:solidFill>
              <a:schemeClr val="accent2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1ECE028-58E4-4E68-A7C4-C6004DA2C01C}"/>
              </a:ext>
            </a:extLst>
          </p:cNvPr>
          <p:cNvGrpSpPr/>
          <p:nvPr/>
        </p:nvGrpSpPr>
        <p:grpSpPr>
          <a:xfrm>
            <a:off x="7420966" y="1606454"/>
            <a:ext cx="2762787" cy="1003731"/>
            <a:chOff x="701183" y="3789040"/>
            <a:chExt cx="2762787" cy="1003731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E02B60F-59E8-4C04-87D4-80001D210DA9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ניתוח לפי מספר אינטראקציות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DDC783D-AC40-4A04-AC28-1A021DD8D256}"/>
                </a:ext>
              </a:extLst>
            </p:cNvPr>
            <p:cNvSpPr txBox="1"/>
            <p:nvPr/>
          </p:nvSpPr>
          <p:spPr>
            <a:xfrm>
              <a:off x="701183" y="4054107"/>
              <a:ext cx="2762787" cy="73866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r" rtl="1"/>
              <a:r>
                <a:rPr lang="he-I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ניקוי תצפיות אשר חורגות עם למעלה מ9 אינטראקציות ע"י שימוש ב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boxplot </a:t>
              </a:r>
              <a:r>
                <a:rPr lang="he-I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למציאת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outliers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32" name="Elbow Connector 55">
            <a:extLst>
              <a:ext uri="{FF2B5EF4-FFF2-40B4-BE49-F238E27FC236}">
                <a16:creationId xmlns:a16="http://schemas.microsoft.com/office/drawing/2014/main" id="{67A69DF5-F536-4184-9694-E80F89841402}"/>
              </a:ext>
            </a:extLst>
          </p:cNvPr>
          <p:cNvCxnSpPr/>
          <p:nvPr/>
        </p:nvCxnSpPr>
        <p:spPr>
          <a:xfrm flipV="1">
            <a:off x="7509998" y="1726133"/>
            <a:ext cx="2755744" cy="926235"/>
          </a:xfrm>
          <a:prstGeom prst="bentConnector3">
            <a:avLst>
              <a:gd name="adj1" fmla="val 117007"/>
            </a:avLst>
          </a:prstGeom>
          <a:ln w="25400">
            <a:solidFill>
              <a:schemeClr val="accent4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21">
            <a:extLst>
              <a:ext uri="{FF2B5EF4-FFF2-40B4-BE49-F238E27FC236}">
                <a16:creationId xmlns:a16="http://schemas.microsoft.com/office/drawing/2014/main" id="{B1F52712-ABB1-404C-9002-1B7EA3F08A30}"/>
              </a:ext>
            </a:extLst>
          </p:cNvPr>
          <p:cNvSpPr>
            <a:spLocks noChangeAspect="1"/>
          </p:cNvSpPr>
          <p:nvPr/>
        </p:nvSpPr>
        <p:spPr>
          <a:xfrm>
            <a:off x="5003122" y="3898395"/>
            <a:ext cx="396792" cy="4001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2" name="Oval 21">
            <a:extLst>
              <a:ext uri="{FF2B5EF4-FFF2-40B4-BE49-F238E27FC236}">
                <a16:creationId xmlns:a16="http://schemas.microsoft.com/office/drawing/2014/main" id="{3D5BC6B1-4EB4-4D73-93F7-0960C5C67C55}"/>
              </a:ext>
            </a:extLst>
          </p:cNvPr>
          <p:cNvSpPr>
            <a:spLocks noChangeAspect="1"/>
          </p:cNvSpPr>
          <p:nvPr/>
        </p:nvSpPr>
        <p:spPr>
          <a:xfrm>
            <a:off x="6049571" y="3436441"/>
            <a:ext cx="396792" cy="4001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3" name="Oval 21">
            <a:extLst>
              <a:ext uri="{FF2B5EF4-FFF2-40B4-BE49-F238E27FC236}">
                <a16:creationId xmlns:a16="http://schemas.microsoft.com/office/drawing/2014/main" id="{1B92CA6C-C657-4D9B-AFB9-F536FE0A64C0}"/>
              </a:ext>
            </a:extLst>
          </p:cNvPr>
          <p:cNvSpPr>
            <a:spLocks noChangeAspect="1"/>
          </p:cNvSpPr>
          <p:nvPr/>
        </p:nvSpPr>
        <p:spPr>
          <a:xfrm>
            <a:off x="7078814" y="3898395"/>
            <a:ext cx="396792" cy="4001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4" name="Oval 21">
            <a:extLst>
              <a:ext uri="{FF2B5EF4-FFF2-40B4-BE49-F238E27FC236}">
                <a16:creationId xmlns:a16="http://schemas.microsoft.com/office/drawing/2014/main" id="{D6143005-F58A-4ECA-A1B9-4364CE00675A}"/>
              </a:ext>
            </a:extLst>
          </p:cNvPr>
          <p:cNvSpPr>
            <a:spLocks noChangeAspect="1"/>
          </p:cNvSpPr>
          <p:nvPr/>
        </p:nvSpPr>
        <p:spPr>
          <a:xfrm>
            <a:off x="8138225" y="3399341"/>
            <a:ext cx="396792" cy="4001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720491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1">
            <a:extLst>
              <a:ext uri="{FF2B5EF4-FFF2-40B4-BE49-F238E27FC236}">
                <a16:creationId xmlns:a16="http://schemas.microsoft.com/office/drawing/2014/main" id="{315E165C-B8CA-4391-9F98-F634302B1DBD}"/>
              </a:ext>
            </a:extLst>
          </p:cNvPr>
          <p:cNvSpPr/>
          <p:nvPr/>
        </p:nvSpPr>
        <p:spPr>
          <a:xfrm>
            <a:off x="4819650" y="293611"/>
            <a:ext cx="6923535" cy="6270778"/>
          </a:xfrm>
          <a:prstGeom prst="roundRect">
            <a:avLst>
              <a:gd name="adj" fmla="val 1286"/>
            </a:avLst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E8B6C6-9CCF-427E-9985-9DDF2B7BE3D9}"/>
              </a:ext>
            </a:extLst>
          </p:cNvPr>
          <p:cNvSpPr txBox="1"/>
          <p:nvPr/>
        </p:nvSpPr>
        <p:spPr>
          <a:xfrm>
            <a:off x="6353176" y="612969"/>
            <a:ext cx="5235018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he-IL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יצירת 3 מדדים אגרגטיביים על פי התשובות לשאלון</a:t>
            </a:r>
          </a:p>
          <a:p>
            <a:pPr algn="ctr" rtl="1"/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הנאת הנבדק מהקורס</a:t>
            </a:r>
            <a:endParaRPr lang="en-US" sz="20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מדד זה מורכב מהמדדים הבאים: אני מרגיש/ה שלמדתי משהו מהקורס,  הקורס גרם לי לחשוב, הסתקרנתי לדעת מה הולך לקרות, נהניתי לעשות את הקורס, הייתי רוצה ללמוד עוד קורסים עם דמויות וירטואליות.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רגשות חיוביים כלפי המנהל</a:t>
            </a:r>
            <a:endParaRPr lang="en-US" sz="20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מדד זה מורכב מהמדדים הבאים: הזדהיתי </a:t>
            </a:r>
            <a:r>
              <a:rPr lang="he-IL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איתו</a:t>
            </a:r>
            <a:r>
              <a:rPr lang="he-IL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הוא נראה לי אמין, הרגשתי חיבור רגשי, רציתי לסייע לו , וכן חיסור של המדד: הוא עורר בי אי נוחות.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רגשות חיוביים כלפי המנחה</a:t>
            </a:r>
            <a:endParaRPr lang="en-US" sz="20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מדד זה מורכב מהמדדים הבאים: רציתי לסייע לה, היא נראתה לי אמינה, היא נראה חברותית, היא נראתה נחמדה, הרגשתי חיבור רגשי, רציתי לסייע לה, וכן חיסור של המדד: היא עוררה בי אי נוחות.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9F88F0-0442-4CAC-AB52-61BED642CCC3}"/>
              </a:ext>
            </a:extLst>
          </p:cNvPr>
          <p:cNvSpPr txBox="1"/>
          <p:nvPr/>
        </p:nvSpPr>
        <p:spPr>
          <a:xfrm>
            <a:off x="1117711" y="1103121"/>
            <a:ext cx="370193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e-IL" altLang="ko-KR" sz="5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סנטימנט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reeform 32">
            <a:extLst>
              <a:ext uri="{FF2B5EF4-FFF2-40B4-BE49-F238E27FC236}">
                <a16:creationId xmlns:a16="http://schemas.microsoft.com/office/drawing/2014/main" id="{F17CF35B-A682-4146-B3B4-25C244B3FB20}"/>
              </a:ext>
            </a:extLst>
          </p:cNvPr>
          <p:cNvSpPr/>
          <p:nvPr/>
        </p:nvSpPr>
        <p:spPr>
          <a:xfrm>
            <a:off x="2762250" y="1475050"/>
            <a:ext cx="3214635" cy="3538815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696856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8DE8812-BB9C-4C25-9375-FF3A3613B908}"/>
              </a:ext>
            </a:extLst>
          </p:cNvPr>
          <p:cNvSpPr txBox="1"/>
          <p:nvPr/>
        </p:nvSpPr>
        <p:spPr>
          <a:xfrm>
            <a:off x="655216" y="580134"/>
            <a:ext cx="356844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e-IL" sz="32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מטריצת קורלציות</a:t>
            </a:r>
            <a:endParaRPr lang="ko-KR" altLang="en-US" sz="7200" b="1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94310E-FF96-4BC3-9BD0-C856081FB5E4}"/>
              </a:ext>
            </a:extLst>
          </p:cNvPr>
          <p:cNvSpPr txBox="1"/>
          <p:nvPr/>
        </p:nvSpPr>
        <p:spPr>
          <a:xfrm>
            <a:off x="1123683" y="1164909"/>
            <a:ext cx="3734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b="1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מתאמים מובהקים</a:t>
            </a:r>
            <a:endParaRPr lang="en-US" dirty="0">
              <a:solidFill>
                <a:schemeClr val="tx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r" rtl="1">
              <a:buFont typeface="Arial" panose="020B0604020202020204" pitchFamily="34" charset="0"/>
              <a:buChar char="•"/>
            </a:pPr>
            <a:r>
              <a:rPr lang="he-IL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מתאם חיובי בין גיל הנבדקים, ניסיון הנבדקים מבחינה תעסוקתית ורמת השכלת הנבדקים</a:t>
            </a:r>
            <a:endParaRPr lang="en-US" dirty="0">
              <a:solidFill>
                <a:schemeClr val="tx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r" rtl="1">
              <a:buFont typeface="Arial" panose="020B0604020202020204" pitchFamily="34" charset="0"/>
              <a:buChar char="•"/>
            </a:pPr>
            <a:r>
              <a:rPr lang="he-IL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מתאם שלילי בין גברים לרמת השכלתם</a:t>
            </a:r>
          </a:p>
          <a:p>
            <a:pPr lvl="0" algn="r" rtl="1"/>
            <a:r>
              <a:rPr lang="he-IL" b="1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מתאמים לא מובהקים</a:t>
            </a:r>
            <a:endParaRPr lang="en-US" dirty="0">
              <a:solidFill>
                <a:schemeClr val="tx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r" rtl="1">
              <a:buFont typeface="Arial" panose="020B0604020202020204" pitchFamily="34" charset="0"/>
              <a:buChar char="•"/>
            </a:pPr>
            <a:r>
              <a:rPr lang="he-IL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מתאם חיובי חלש בין גברים לבין האם הנבדק חושב שהמנחה היא שחצנית</a:t>
            </a:r>
            <a:endParaRPr lang="en-US" dirty="0">
              <a:solidFill>
                <a:schemeClr val="tx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r" rtl="1">
              <a:buFont typeface="Arial" panose="020B0604020202020204" pitchFamily="34" charset="0"/>
              <a:buChar char="•"/>
            </a:pPr>
            <a:r>
              <a:rPr lang="he-IL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מתאם שלילי חלש בין גברים לשנות לימוד</a:t>
            </a:r>
            <a:endParaRPr lang="en-US" dirty="0">
              <a:solidFill>
                <a:schemeClr val="tx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r" rtl="1">
              <a:buFont typeface="Arial" panose="020B0604020202020204" pitchFamily="34" charset="0"/>
              <a:buChar char="•"/>
            </a:pPr>
            <a:r>
              <a:rPr lang="he-IL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מתאם חיובי בין גיל לציון הקורס אך שלילי בין גיל לציון בשאלון. </a:t>
            </a:r>
            <a:endParaRPr lang="en-US" dirty="0">
              <a:solidFill>
                <a:schemeClr val="tx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AA189F-39A5-E84D-BF66-361D927FF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8192" y="438053"/>
            <a:ext cx="7292106" cy="625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17195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3181</TotalTime>
  <Words>812</Words>
  <Application>Microsoft Macintosh PowerPoint</Application>
  <PresentationFormat>Widescreen</PresentationFormat>
  <Paragraphs>102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Microsoft Office User</cp:lastModifiedBy>
  <cp:revision>185</cp:revision>
  <dcterms:created xsi:type="dcterms:W3CDTF">2019-01-14T06:35:35Z</dcterms:created>
  <dcterms:modified xsi:type="dcterms:W3CDTF">2020-07-01T07:29:44Z</dcterms:modified>
</cp:coreProperties>
</file>

<file path=docProps/thumbnail.jpeg>
</file>